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57" r:id="rId5"/>
    <p:sldId id="272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9" r:id="rId14"/>
    <p:sldId id="270" r:id="rId15"/>
    <p:sldId id="267" r:id="rId16"/>
    <p:sldId id="268" r:id="rId17"/>
    <p:sldId id="271" r:id="rId18"/>
    <p:sldId id="273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0DBF0-8B47-47AC-AA88-2172BB5D14F6}" type="datetimeFigureOut">
              <a:rPr lang="ru-RU" smtClean="0"/>
              <a:t>01.02.2017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21941-8156-4A9D-B708-9AD7EC98EA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3017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0DBF0-8B47-47AC-AA88-2172BB5D14F6}" type="datetimeFigureOut">
              <a:rPr lang="ru-RU" smtClean="0"/>
              <a:t>01.02.2017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21941-8156-4A9D-B708-9AD7EC98EA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5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0DBF0-8B47-47AC-AA88-2172BB5D14F6}" type="datetimeFigureOut">
              <a:rPr lang="ru-RU" smtClean="0"/>
              <a:t>01.02.2017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21941-8156-4A9D-B708-9AD7EC98EA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6446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0DBF0-8B47-47AC-AA88-2172BB5D14F6}" type="datetimeFigureOut">
              <a:rPr lang="ru-RU" smtClean="0"/>
              <a:t>01.02.2017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21941-8156-4A9D-B708-9AD7EC98EA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7302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0DBF0-8B47-47AC-AA88-2172BB5D14F6}" type="datetimeFigureOut">
              <a:rPr lang="ru-RU" smtClean="0"/>
              <a:t>01.02.2017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21941-8156-4A9D-B708-9AD7EC98EA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7440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0DBF0-8B47-47AC-AA88-2172BB5D14F6}" type="datetimeFigureOut">
              <a:rPr lang="ru-RU" smtClean="0"/>
              <a:t>01.02.2017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21941-8156-4A9D-B708-9AD7EC98EA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6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0DBF0-8B47-47AC-AA88-2172BB5D14F6}" type="datetimeFigureOut">
              <a:rPr lang="ru-RU" smtClean="0"/>
              <a:t>01.02.2017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21941-8156-4A9D-B708-9AD7EC98EA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5166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0DBF0-8B47-47AC-AA88-2172BB5D14F6}" type="datetimeFigureOut">
              <a:rPr lang="ru-RU" smtClean="0"/>
              <a:t>01.02.2017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21941-8156-4A9D-B708-9AD7EC98EA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0066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0DBF0-8B47-47AC-AA88-2172BB5D14F6}" type="datetimeFigureOut">
              <a:rPr lang="ru-RU" smtClean="0"/>
              <a:t>01.02.2017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21941-8156-4A9D-B708-9AD7EC98EA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0820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0DBF0-8B47-47AC-AA88-2172BB5D14F6}" type="datetimeFigureOut">
              <a:rPr lang="ru-RU" smtClean="0"/>
              <a:t>01.02.2017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21941-8156-4A9D-B708-9AD7EC98EA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6715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0DBF0-8B47-47AC-AA88-2172BB5D14F6}" type="datetimeFigureOut">
              <a:rPr lang="ru-RU" smtClean="0"/>
              <a:t>01.02.2017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21941-8156-4A9D-B708-9AD7EC98EA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8040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70DBF0-8B47-47AC-AA88-2172BB5D14F6}" type="datetimeFigureOut">
              <a:rPr lang="ru-RU" smtClean="0"/>
              <a:t>01.02.2017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B21941-8156-4A9D-B708-9AD7EC98EA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6854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1-&#1044;&#1080;&#1079;&#1072;&#1081;&#1085;%20&#1079;&#1085;&#1072;&#1082;&#1086;&#1074;&#1086;-&#1089;&#1080;&#1084;&#1074;&#1086;&#1083;.docx" TargetMode="External"/><Relationship Id="rId7" Type="http://schemas.openxmlformats.org/officeDocument/2006/relationships/hyperlink" Target="5-&#1054;&#1042;&#1047;.docx" TargetMode="External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Relationship Id="rId6" Type="http://schemas.openxmlformats.org/officeDocument/2006/relationships/hyperlink" Target="4-&#1052;&#1077;&#1088;&#1080;&#1076;&#1080;&#1072;&#1085;&#1099;.docx" TargetMode="External"/><Relationship Id="rId5" Type="http://schemas.openxmlformats.org/officeDocument/2006/relationships/hyperlink" Target="3-&#1048;&#1085;&#1078;&#1077;&#1085;&#1077;&#1088;&#1085;&#1099;&#1081;%20&#1091;&#1085;&#1080;&#1074;&#1077;&#1088;&#1089;.docx" TargetMode="External"/><Relationship Id="rId4" Type="http://schemas.openxmlformats.org/officeDocument/2006/relationships/hyperlink" Target="2-&#1053;&#1077;&#1088;&#1072;&#1074;&#1077;&#1085;&#1089;&#1090;&#1074;&#1086;.docx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12-&#1054;&#1094;&#1077;&#1085;&#1082;&#1072;%20&#1082;&#1072;&#1095;&#1077;&#1089;&#1090;&#1074;&#1072;.docx" TargetMode="External"/><Relationship Id="rId3" Type="http://schemas.openxmlformats.org/officeDocument/2006/relationships/hyperlink" Target="7-&#1050;&#1088;&#1091;&#1087;&#1085;&#1072;&#1103;%20&#1096;&#1082;&#1086;&#1083;&#1072;.docx" TargetMode="External"/><Relationship Id="rId7" Type="http://schemas.openxmlformats.org/officeDocument/2006/relationships/hyperlink" Target="11-&#1057;&#1077;&#1090;&#1077;&#1074;&#1072;&#1103;%20&#1096;&#1082;&#1086;&#1083;&#1072;.docx" TargetMode="External"/><Relationship Id="rId2" Type="http://schemas.openxmlformats.org/officeDocument/2006/relationships/hyperlink" Target="6-&#1044;&#1086;&#1087;&#1086;&#1083;&#1085;&#1080;&#1090;&#1077;&#1083;&#1100;&#1085;&#1086;&#1077;%20&#1086;&#1073;&#1088;&#1072;&#1079;&#1086;&#1074;&#1072;&#1085;&#1080;&#1077;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10-&#1069;&#1082;&#1086;&#1083;&#1086;&#1075;&#1080;&#1095;&#1077;&#1089;&#1082;&#1086;&#1077;%20&#1086;&#1073;&#1088;&#1072;&#1079;&#1086;&#1074;&#1072;&#1085;&#1080;&#1077;.docx" TargetMode="External"/><Relationship Id="rId5" Type="http://schemas.openxmlformats.org/officeDocument/2006/relationships/hyperlink" Target="9-&#1057;&#1077;&#1084;&#1077;&#1081;&#1085;&#1086;&#1077;%20&#1086;&#1073;&#1088;&#1072;&#1079;&#1086;&#1074;&#1072;&#1085;&#1080;&#1077;.docx" TargetMode="External"/><Relationship Id="rId4" Type="http://schemas.openxmlformats.org/officeDocument/2006/relationships/hyperlink" Target="8-&#1057;&#1086;&#1090;&#1088;&#1091;&#1076;&#1085;&#1080;&#1095;&#1077;&#1089;&#1090;&#1074;&#1086;%20&#1084;&#1077;&#1078;&#1074;&#1077;&#1076;&#1086;&#1084;&#1089;&#1090;&#1074;.docx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19-&#1040;&#1091;&#1090;&#1089;&#1072;&#1081;&#1076;&#1077;&#1088;&#1099;.docx" TargetMode="External"/><Relationship Id="rId3" Type="http://schemas.openxmlformats.org/officeDocument/2006/relationships/hyperlink" Target="14-&#1055;&#1086;&#1076;&#1075;&#1086;&#1090;&#1086;&#1074;&#1082;&#1072;%20&#1087;&#1077;&#1076;&#1082;&#1072;&#1076;&#1088;&#1086;&#1074;.docx" TargetMode="External"/><Relationship Id="rId7" Type="http://schemas.openxmlformats.org/officeDocument/2006/relationships/hyperlink" Target="18-&#1040;&#1082;&#1072;&#1076;&#1077;&#1084;&#1080;&#1103;%20&#1091;&#1087;&#1088;&#1072;&#1074;&#1083;&#1077;&#1085;&#1080;&#1103;.docx" TargetMode="External"/><Relationship Id="rId2" Type="http://schemas.openxmlformats.org/officeDocument/2006/relationships/hyperlink" Target="13-&#1057;&#1090;&#1072;&#1085;&#1076;&#1072;&#1088;&#1090;%20&#1050;&#1088;&#1072;&#1089;&#1085;&#1086;&#1103;&#1088;&#1089;&#1082;&#1072;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17-&#1057;&#1090;&#1072;&#1085;&#1086;&#1074;&#1083;&#1077;&#1085;&#1080;&#1077;%20&#1084;&#1086;&#1083;&#1086;&#1076;&#1099;&#1093;.docx" TargetMode="External"/><Relationship Id="rId5" Type="http://schemas.openxmlformats.org/officeDocument/2006/relationships/hyperlink" Target="16-&#1057;&#1077;&#1090;&#1077;&#1074;&#1086;&#1081;%20&#1083;&#1080;&#1094;&#1077;&#1081;.docx" TargetMode="External"/><Relationship Id="rId4" Type="http://schemas.openxmlformats.org/officeDocument/2006/relationships/hyperlink" Target="15-&#1055;&#1077;&#1076;&#1048;&#1085;&#1090;&#1077;&#1088;&#1085;&#1072;&#1090;&#1091;&#1088;&#1072;.docx" TargetMode="External"/><Relationship Id="rId9" Type="http://schemas.openxmlformats.org/officeDocument/2006/relationships/hyperlink" Target="20-&#1050;&#1083;&#1091;&#1073;%20&#1041;&#1091;&#1076;&#1091;&#1097;&#1077;&#1075;&#1086;.docx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hyperlink" Target="http://dic.academic.ru/dic.nsf/enc3p/119362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98220" y="2302933"/>
            <a:ext cx="9934222" cy="1643944"/>
          </a:xfrm>
        </p:spPr>
        <p:txBody>
          <a:bodyPr>
            <a:normAutofit/>
          </a:bodyPr>
          <a:lstStyle/>
          <a:p>
            <a:r>
              <a:rPr lang="ru-RU" sz="4800" dirty="0"/>
              <a:t>Проектное управление развитием МСО г. Красноярска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177772"/>
            <a:ext cx="9144000" cy="1161873"/>
          </a:xfrm>
        </p:spPr>
        <p:txBody>
          <a:bodyPr>
            <a:normAutofit fontScale="85000" lnSpcReduction="20000"/>
          </a:bodyPr>
          <a:lstStyle/>
          <a:p>
            <a:endParaRPr lang="ru-RU" dirty="0"/>
          </a:p>
          <a:p>
            <a:r>
              <a:rPr lang="ru-RU" sz="3300" dirty="0"/>
              <a:t>Горностаев Александр </a:t>
            </a:r>
            <a:r>
              <a:rPr lang="ru-RU" sz="3300" dirty="0" err="1"/>
              <a:t>Октавьевич</a:t>
            </a:r>
            <a:r>
              <a:rPr lang="ru-RU" sz="2800" dirty="0"/>
              <a:t>, </a:t>
            </a:r>
          </a:p>
          <a:p>
            <a:r>
              <a:rPr lang="ru-RU" sz="2800" dirty="0"/>
              <a:t>заместитель директора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286" y="522991"/>
            <a:ext cx="5410200" cy="138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78606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31288"/>
          </a:xfrm>
        </p:spPr>
        <p:txBody>
          <a:bodyPr>
            <a:normAutofit/>
          </a:bodyPr>
          <a:lstStyle/>
          <a:p>
            <a:pPr algn="r"/>
            <a:r>
              <a:rPr lang="ru-RU" sz="2400" dirty="0"/>
              <a:t>Проектное управление развитием МСО г. Красноярска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1445" y="796414"/>
            <a:ext cx="11149781" cy="5619134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/>
              <a:t>Стратегическая линия </a:t>
            </a:r>
          </a:p>
          <a:p>
            <a:pPr marL="0" indent="0" algn="just">
              <a:buNone/>
            </a:pPr>
            <a:r>
              <a:rPr lang="ru-RU" b="1" dirty="0"/>
              <a:t>«Образовательный и инфраструктурный </a:t>
            </a:r>
            <a:r>
              <a:rPr lang="ru-RU" b="1" dirty="0">
                <a:hlinkClick r:id="rId2" action="ppaction://hlinksldjump"/>
              </a:rPr>
              <a:t>дизайн</a:t>
            </a:r>
            <a:r>
              <a:rPr lang="ru-RU" b="1" dirty="0"/>
              <a:t> как механизм формирования современного образовательного уклада»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>
                <a:hlinkClick r:id="rId3" action="ppaction://hlinkfile"/>
              </a:rPr>
              <a:t>Образовательный и инфраструктурный дизайн: образовательные возможности в знаково-символических конструкциях и инфраструктурных решениях.</a:t>
            </a:r>
            <a:endParaRPr lang="ru-RU" dirty="0"/>
          </a:p>
          <a:p>
            <a:pPr marL="514350" indent="-514350" algn="just">
              <a:buFont typeface="+mj-lt"/>
              <a:buAutoNum type="arabicPeriod"/>
            </a:pPr>
            <a:r>
              <a:rPr lang="ru-RU" dirty="0">
                <a:hlinkClick r:id="rId4" action="ppaction://hlinkfile"/>
              </a:rPr>
              <a:t>Ликвидация образовательного неравенства – гарантия высокого качества Красноярского образования.</a:t>
            </a:r>
            <a:endParaRPr lang="ru-RU" dirty="0"/>
          </a:p>
          <a:p>
            <a:pPr marL="514350" indent="-514350" algn="just">
              <a:buFont typeface="+mj-lt"/>
              <a:buAutoNum type="arabicPeriod"/>
            </a:pPr>
            <a:r>
              <a:rPr lang="ru-RU" dirty="0">
                <a:hlinkClick r:id="rId5" action="ppaction://hlinkfile"/>
              </a:rPr>
              <a:t>Инженерная универсализация через научно-техническое творчество.</a:t>
            </a:r>
            <a:endParaRPr lang="ru-RU" dirty="0"/>
          </a:p>
          <a:p>
            <a:pPr marL="514350" indent="-514350" algn="just">
              <a:buFont typeface="+mj-lt"/>
              <a:buAutoNum type="arabicPeriod"/>
            </a:pPr>
            <a:r>
              <a:rPr lang="ru-RU" dirty="0">
                <a:hlinkClick r:id="rId6" action="ppaction://hlinkfile"/>
              </a:rPr>
              <a:t>Школьные меридианы.</a:t>
            </a:r>
            <a:endParaRPr lang="ru-RU" dirty="0"/>
          </a:p>
          <a:p>
            <a:pPr marL="514350" indent="-514350" algn="just">
              <a:buFont typeface="+mj-lt"/>
              <a:buAutoNum type="arabicPeriod"/>
            </a:pPr>
            <a:r>
              <a:rPr lang="ru-RU" dirty="0">
                <a:hlinkClick r:id="rId7" action="ppaction://hlinkfile"/>
              </a:rPr>
              <a:t>Образование детей с ограниченными возможностями здоровья.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6078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31288"/>
          </a:xfrm>
        </p:spPr>
        <p:txBody>
          <a:bodyPr>
            <a:normAutofit/>
          </a:bodyPr>
          <a:lstStyle/>
          <a:p>
            <a:pPr algn="r"/>
            <a:r>
              <a:rPr lang="ru-RU" sz="2400" dirty="0"/>
              <a:t>Проектное управление развитием МСО г. Красноярска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1445" y="796414"/>
            <a:ext cx="11149781" cy="5619134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/>
              <a:t>Стратегическая линия </a:t>
            </a:r>
          </a:p>
          <a:p>
            <a:pPr marL="0" indent="0" algn="just">
              <a:buNone/>
            </a:pPr>
            <a:r>
              <a:rPr lang="ru-RU" b="1" dirty="0"/>
              <a:t>«Образовательный и инфраструктурный дизайн как механизм формирования современного образовательного уклада»</a:t>
            </a:r>
          </a:p>
          <a:p>
            <a:pPr marL="0" indent="0" algn="just">
              <a:buNone/>
            </a:pPr>
            <a:r>
              <a:rPr lang="ru-RU" dirty="0"/>
              <a:t>6. </a:t>
            </a:r>
            <a:r>
              <a:rPr lang="ru-RU" dirty="0">
                <a:hlinkClick r:id="rId2" action="ppaction://hlinkfile"/>
              </a:rPr>
              <a:t>Интеграция общего и дополнительного образования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r>
              <a:rPr lang="ru-RU" dirty="0"/>
              <a:t>7. </a:t>
            </a:r>
            <a:r>
              <a:rPr lang="ru-RU" dirty="0">
                <a:hlinkClick r:id="rId3" action="ppaction://hlinkfile"/>
              </a:rPr>
              <a:t>Управление крупной школой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r>
              <a:rPr lang="ru-RU" dirty="0"/>
              <a:t>8. </a:t>
            </a:r>
            <a:r>
              <a:rPr lang="ru-RU" dirty="0">
                <a:hlinkClick r:id="rId4" action="ppaction://hlinkfile"/>
              </a:rPr>
              <a:t>Образовательное межведомственное сотрудничество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r>
              <a:rPr lang="ru-RU" dirty="0"/>
              <a:t>9. </a:t>
            </a:r>
            <a:r>
              <a:rPr lang="ru-RU" dirty="0">
                <a:hlinkClick r:id="rId5" action="ppaction://hlinkfile"/>
              </a:rPr>
              <a:t>Семейное образование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r>
              <a:rPr lang="ru-RU" dirty="0"/>
              <a:t>10. </a:t>
            </a:r>
            <a:r>
              <a:rPr lang="ru-RU" dirty="0">
                <a:hlinkClick r:id="rId6" action="ppaction://hlinkfile"/>
              </a:rPr>
              <a:t>Экологическое образование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r>
              <a:rPr lang="ru-RU" dirty="0"/>
              <a:t>11. </a:t>
            </a:r>
            <a:r>
              <a:rPr lang="ru-RU" dirty="0">
                <a:hlinkClick r:id="rId7" action="ppaction://hlinkfile"/>
              </a:rPr>
              <a:t>Сетевая школа старшеклассников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r>
              <a:rPr lang="ru-RU" dirty="0"/>
              <a:t>12. </a:t>
            </a:r>
            <a:r>
              <a:rPr lang="ru-RU" dirty="0" err="1">
                <a:hlinkClick r:id="rId8" action="ppaction://hlinkfile"/>
              </a:rPr>
              <a:t>Внутришкольная</a:t>
            </a:r>
            <a:r>
              <a:rPr lang="ru-RU" dirty="0">
                <a:hlinkClick r:id="rId8" action="ppaction://hlinkfile"/>
              </a:rPr>
              <a:t> система оценки качества образования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19664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31288"/>
          </a:xfrm>
        </p:spPr>
        <p:txBody>
          <a:bodyPr>
            <a:normAutofit/>
          </a:bodyPr>
          <a:lstStyle/>
          <a:p>
            <a:pPr algn="r"/>
            <a:r>
              <a:rPr lang="ru-RU" sz="2400" dirty="0"/>
              <a:t>Проектное управление развитием МСО г. Красноярска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1445" y="796414"/>
            <a:ext cx="11149781" cy="561913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Проектная линия </a:t>
            </a:r>
          </a:p>
          <a:p>
            <a:pPr marL="0" indent="0" algn="just">
              <a:buNone/>
            </a:pPr>
            <a:r>
              <a:rPr lang="ru-RU" b="1" dirty="0"/>
              <a:t>«Профессиональное развитие педагогических и управленческих кадров»</a:t>
            </a:r>
          </a:p>
          <a:p>
            <a:pPr marL="0" indent="0" algn="just">
              <a:buNone/>
            </a:pPr>
            <a:r>
              <a:rPr lang="ru-RU" dirty="0"/>
              <a:t>13.</a:t>
            </a:r>
            <a:r>
              <a:rPr lang="ru-RU" b="1" dirty="0"/>
              <a:t> </a:t>
            </a:r>
            <a:r>
              <a:rPr lang="ru-RU" dirty="0">
                <a:hlinkClick r:id="rId2" action="ppaction://hlinkfile"/>
              </a:rPr>
              <a:t>Стандарт профессиональной деятельности педагога Красноярска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r>
              <a:rPr lang="ru-RU" dirty="0"/>
              <a:t>14. </a:t>
            </a:r>
            <a:r>
              <a:rPr lang="ru-RU" dirty="0">
                <a:hlinkClick r:id="rId3" action="ppaction://hlinkfile"/>
              </a:rPr>
              <a:t>Подготовка педагогических кадров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r>
              <a:rPr lang="ru-RU" dirty="0"/>
              <a:t>15. </a:t>
            </a:r>
            <a:r>
              <a:rPr lang="ru-RU" dirty="0">
                <a:hlinkClick r:id="rId4" action="ppaction://hlinkfile"/>
              </a:rPr>
              <a:t>Педагогическая интернатура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r>
              <a:rPr lang="ru-RU" dirty="0"/>
              <a:t>16. </a:t>
            </a:r>
            <a:r>
              <a:rPr lang="ru-RU" dirty="0">
                <a:hlinkClick r:id="rId5" action="ppaction://hlinkfile"/>
              </a:rPr>
              <a:t>Сетевой педагогический лицей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r>
              <a:rPr lang="ru-RU" dirty="0"/>
              <a:t>17. </a:t>
            </a:r>
            <a:r>
              <a:rPr lang="ru-RU" dirty="0">
                <a:hlinkClick r:id="rId6" action="ppaction://hlinkfile"/>
              </a:rPr>
              <a:t>Становление молодых педагогов в условиях школы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r>
              <a:rPr lang="ru-RU" dirty="0"/>
              <a:t>18. </a:t>
            </a:r>
            <a:r>
              <a:rPr lang="ru-RU" dirty="0">
                <a:hlinkClick r:id="rId7" action="ppaction://hlinkfile"/>
              </a:rPr>
              <a:t>Академия мастерства управления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r>
              <a:rPr lang="ru-RU" dirty="0"/>
              <a:t>19. </a:t>
            </a:r>
            <a:r>
              <a:rPr lang="ru-RU" dirty="0">
                <a:hlinkClick r:id="rId8" action="ppaction://hlinkfile"/>
              </a:rPr>
              <a:t>Повышение качества образования в школах-аутсайдерах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r>
              <a:rPr lang="ru-RU" dirty="0"/>
              <a:t>20. </a:t>
            </a:r>
            <a:r>
              <a:rPr lang="ru-RU" dirty="0">
                <a:hlinkClick r:id="rId9" action="ppaction://hlinkfile"/>
              </a:rPr>
              <a:t>Директорский клуб «Образование будущего»</a:t>
            </a:r>
            <a:r>
              <a:rPr lang="ru-RU" dirty="0"/>
              <a:t>.</a:t>
            </a:r>
          </a:p>
          <a:p>
            <a:pPr marL="514350" indent="-514350" algn="just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3684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31288"/>
          </a:xfrm>
        </p:spPr>
        <p:txBody>
          <a:bodyPr>
            <a:normAutofit/>
          </a:bodyPr>
          <a:lstStyle/>
          <a:p>
            <a:pPr algn="r"/>
            <a:r>
              <a:rPr lang="ru-RU" sz="2400" dirty="0"/>
              <a:t>Проектное управление развитием МСО г. Красноярска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1445" y="796414"/>
            <a:ext cx="11149781" cy="561913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Стратегическая линия </a:t>
            </a:r>
          </a:p>
          <a:p>
            <a:pPr marL="0" indent="0" algn="just">
              <a:buNone/>
            </a:pPr>
            <a:r>
              <a:rPr lang="ru-RU" b="1" dirty="0"/>
              <a:t>«Образовательный и инфраструктурный дизайн как механизм формирования современного образовательного уклада» </a:t>
            </a:r>
            <a:r>
              <a:rPr lang="ru-RU" dirty="0"/>
              <a:t>реализуется посредством разработки </a:t>
            </a:r>
            <a:r>
              <a:rPr lang="ru-RU" u="sng" dirty="0"/>
              <a:t>каждой</a:t>
            </a:r>
            <a:r>
              <a:rPr lang="ru-RU" dirty="0"/>
              <a:t> образовательной организацией представлений об укладе организации (</a:t>
            </a:r>
            <a:r>
              <a:rPr lang="ru-RU" i="1" dirty="0"/>
              <a:t>его перспективное видение</a:t>
            </a:r>
            <a:r>
              <a:rPr lang="ru-RU" dirty="0"/>
              <a:t>), </a:t>
            </a:r>
          </a:p>
          <a:p>
            <a:pPr marL="0" indent="0" algn="just">
              <a:buNone/>
            </a:pPr>
            <a:r>
              <a:rPr lang="ru-RU" dirty="0"/>
              <a:t>в основе которого рассматривается </a:t>
            </a:r>
            <a:r>
              <a:rPr lang="ru-RU" u="sng" dirty="0"/>
              <a:t>образовательный процесс</a:t>
            </a:r>
            <a:r>
              <a:rPr lang="ru-RU" dirty="0"/>
              <a:t>, направленный на достижение планируемых образовательных результатов в соответствии с ФГОС общего образования, </a:t>
            </a:r>
            <a:br>
              <a:rPr lang="ru-RU" dirty="0"/>
            </a:br>
            <a:r>
              <a:rPr lang="ru-RU" dirty="0"/>
              <a:t>и </a:t>
            </a:r>
            <a:r>
              <a:rPr lang="ru-RU" u="sng" dirty="0"/>
              <a:t>его инфраструктурное обустройство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endParaRPr lang="ru-RU" sz="1400" dirty="0"/>
          </a:p>
          <a:p>
            <a:pPr marL="0" indent="0" algn="just">
              <a:buNone/>
            </a:pPr>
            <a:r>
              <a:rPr lang="ru-RU" dirty="0"/>
              <a:t>Образ образовательного процесса и соответствующей инфраструктуры описывается в Программе развития образовательной организации </a:t>
            </a:r>
            <a:br>
              <a:rPr lang="ru-RU" dirty="0"/>
            </a:br>
            <a:r>
              <a:rPr lang="ru-RU" dirty="0"/>
              <a:t>с ближайшей перспективой построения образовательного уклада.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804437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31288"/>
          </a:xfrm>
        </p:spPr>
        <p:txBody>
          <a:bodyPr>
            <a:normAutofit/>
          </a:bodyPr>
          <a:lstStyle/>
          <a:p>
            <a:pPr algn="r"/>
            <a:r>
              <a:rPr lang="ru-RU" sz="2400" dirty="0"/>
              <a:t>Проектное управление развитием МСО г. Красноярска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3401" y="796414"/>
            <a:ext cx="11369040" cy="584822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Стратегическая линия </a:t>
            </a:r>
          </a:p>
          <a:p>
            <a:pPr marL="0" indent="0" algn="just">
              <a:buNone/>
            </a:pPr>
            <a:r>
              <a:rPr lang="ru-RU" b="1" dirty="0"/>
              <a:t>«Образовательный и инфраструктурный дизайн как механизм формирования современного образовательного уклада».</a:t>
            </a:r>
          </a:p>
          <a:p>
            <a:pPr marL="0" indent="0" algn="just">
              <a:buNone/>
            </a:pPr>
            <a:r>
              <a:rPr lang="ru-RU" dirty="0"/>
              <a:t>Предполагается инициация и стимулирование работы </a:t>
            </a:r>
            <a:br>
              <a:rPr lang="ru-RU" dirty="0"/>
            </a:br>
            <a:r>
              <a:rPr lang="ru-RU" dirty="0"/>
              <a:t>с Программами развития образовательных организаций и их реализация посредством разработки и осуществления соответствующих проектов. </a:t>
            </a:r>
          </a:p>
          <a:p>
            <a:pPr marL="0" indent="0" algn="just">
              <a:buNone/>
            </a:pPr>
            <a:endParaRPr lang="ru-RU" sz="800" dirty="0"/>
          </a:p>
          <a:p>
            <a:pPr marL="0" indent="0" algn="just">
              <a:buNone/>
            </a:pPr>
            <a:r>
              <a:rPr lang="ru-RU" dirty="0"/>
              <a:t>Ожидается проектно-ориентированная инициатива организаций </a:t>
            </a:r>
            <a:br>
              <a:rPr lang="ru-RU" dirty="0"/>
            </a:br>
            <a:r>
              <a:rPr lang="ru-RU" dirty="0"/>
              <a:t>по поэтапному формированию образовательного уклада </a:t>
            </a:r>
            <a:br>
              <a:rPr lang="ru-RU" dirty="0"/>
            </a:br>
            <a:r>
              <a:rPr lang="ru-RU" dirty="0"/>
              <a:t>в соответствии с разработанными программными представлениями.</a:t>
            </a:r>
          </a:p>
          <a:p>
            <a:pPr marL="0" indent="0" algn="just">
              <a:buNone/>
            </a:pPr>
            <a:r>
              <a:rPr lang="ru-RU" b="1" dirty="0"/>
              <a:t>Образовательный результат – </a:t>
            </a:r>
          </a:p>
          <a:p>
            <a:pPr marL="0" indent="0" algn="just">
              <a:buNone/>
            </a:pPr>
            <a:r>
              <a:rPr lang="ru-RU" b="1" dirty="0"/>
              <a:t>					– Образовательный процесс – </a:t>
            </a:r>
          </a:p>
          <a:p>
            <a:pPr marL="0" indent="0" algn="just">
              <a:buNone/>
            </a:pPr>
            <a:r>
              <a:rPr lang="ru-RU" b="1" dirty="0"/>
              <a:t>										– Условия</a:t>
            </a:r>
          </a:p>
        </p:txBody>
      </p:sp>
    </p:spTree>
    <p:extLst>
      <p:ext uri="{BB962C8B-B14F-4D97-AF65-F5344CB8AC3E}">
        <p14:creationId xmlns:p14="http://schemas.microsoft.com/office/powerpoint/2010/main" val="964491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98220" y="2302933"/>
            <a:ext cx="9934222" cy="1643944"/>
          </a:xfrm>
        </p:spPr>
        <p:txBody>
          <a:bodyPr>
            <a:normAutofit/>
          </a:bodyPr>
          <a:lstStyle/>
          <a:p>
            <a:r>
              <a:rPr lang="ru-RU" sz="4400" dirty="0"/>
              <a:t>Проектное управление развитием МСО г. Красноярска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4177772"/>
            <a:ext cx="8549640" cy="1506748"/>
          </a:xfrm>
        </p:spPr>
        <p:txBody>
          <a:bodyPr>
            <a:normAutofit/>
          </a:bodyPr>
          <a:lstStyle/>
          <a:p>
            <a:endParaRPr lang="ru-RU" dirty="0"/>
          </a:p>
          <a:p>
            <a:r>
              <a:rPr lang="ru-RU" sz="4000" dirty="0"/>
              <a:t>Горностаев Александр </a:t>
            </a:r>
            <a:r>
              <a:rPr lang="ru-RU" sz="4000" dirty="0" err="1"/>
              <a:t>Октавьевич</a:t>
            </a:r>
            <a:r>
              <a:rPr lang="ru-RU" sz="4000" dirty="0"/>
              <a:t>, </a:t>
            </a:r>
            <a:r>
              <a:rPr lang="ru-RU" sz="2600" dirty="0"/>
              <a:t>заместитель директора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286" y="522991"/>
            <a:ext cx="5410200" cy="138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5242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31288"/>
          </a:xfrm>
        </p:spPr>
        <p:txBody>
          <a:bodyPr>
            <a:normAutofit/>
          </a:bodyPr>
          <a:lstStyle/>
          <a:p>
            <a:pPr algn="r"/>
            <a:r>
              <a:rPr lang="ru-RU" sz="2400" dirty="0"/>
              <a:t>Проектное управление развитием МСО г. Красноярска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4338" y="953582"/>
            <a:ext cx="11358562" cy="538054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«Образовательный и инфраструктурный дизайн» </a:t>
            </a:r>
          </a:p>
          <a:p>
            <a:pPr marL="0" indent="0" algn="just">
              <a:buNone/>
            </a:pPr>
            <a:r>
              <a:rPr lang="ru-RU" dirty="0"/>
              <a:t>обозначает «различные виды проектировочной деятельности, имеющей целью формирование эстетических и функциональных качеств предметной среды»* как образовательной среды через наполнение и обустройство образовательного пространства. </a:t>
            </a:r>
          </a:p>
          <a:p>
            <a:pPr marL="0" indent="0" algn="r">
              <a:buNone/>
            </a:pPr>
            <a:r>
              <a:rPr lang="ru-RU" sz="1400" dirty="0"/>
              <a:t>*Большой Энциклопедический словарь. 2000. (</a:t>
            </a:r>
            <a:r>
              <a:rPr lang="ru-RU" sz="1400" u="sng" dirty="0">
                <a:hlinkClick r:id="rId2"/>
              </a:rPr>
              <a:t>http://dic.academic.ru/dic.nsf/enc3p/119362</a:t>
            </a:r>
            <a:r>
              <a:rPr lang="ru-RU" sz="1400" dirty="0"/>
              <a:t>)</a:t>
            </a:r>
          </a:p>
          <a:p>
            <a:pPr marL="0" indent="0">
              <a:buNone/>
            </a:pPr>
            <a:endParaRPr lang="ru-RU" sz="1400" i="1" dirty="0"/>
          </a:p>
          <a:p>
            <a:pPr marL="0" indent="0">
              <a:buNone/>
            </a:pPr>
            <a:r>
              <a:rPr lang="ru-RU" sz="2700" i="1" dirty="0"/>
              <a:t>Образовательная среда – наполнение образовательного пространства</a:t>
            </a:r>
            <a:r>
              <a:rPr lang="ru-RU" sz="2700" dirty="0"/>
              <a:t>.</a:t>
            </a:r>
          </a:p>
          <a:p>
            <a:pPr marL="0" indent="0">
              <a:buNone/>
            </a:pPr>
            <a:endParaRPr lang="ru-RU" sz="1400" dirty="0"/>
          </a:p>
          <a:p>
            <a:pPr marL="0" indent="0">
              <a:buNone/>
            </a:pPr>
            <a:r>
              <a:rPr lang="ru-RU" dirty="0"/>
              <a:t>Образовательный дизайн определяется образовательной технологией, задающей основу образовательной среды для выстраивания отношений между обучающим и обучающимся.</a:t>
            </a:r>
          </a:p>
          <a:p>
            <a:pPr marL="0" indent="0" algn="r">
              <a:buNone/>
            </a:pPr>
            <a:r>
              <a:rPr lang="ru-RU" sz="1400" dirty="0">
                <a:hlinkClick r:id="rId3" action="ppaction://hlinksldjump"/>
              </a:rPr>
              <a:t>вернуть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720980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5760" y="365125"/>
            <a:ext cx="11506200" cy="51879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Управление проектами / Проектное управление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5760" y="990600"/>
            <a:ext cx="11506200" cy="5186363"/>
          </a:xfrm>
        </p:spPr>
        <p:txBody>
          <a:bodyPr/>
          <a:lstStyle/>
          <a:p>
            <a:r>
              <a:rPr lang="ru-RU" b="1" dirty="0"/>
              <a:t>Управление</a:t>
            </a:r>
            <a:r>
              <a:rPr lang="ru-RU" dirty="0"/>
              <a:t> </a:t>
            </a:r>
            <a:r>
              <a:rPr lang="ru-RU" b="1" dirty="0"/>
              <a:t>проектами</a:t>
            </a:r>
            <a:r>
              <a:rPr lang="ru-RU" dirty="0"/>
              <a:t> — область деятельности, в которой определяются и достигаются чёткие цели проекта </a:t>
            </a:r>
            <a:br>
              <a:rPr lang="ru-RU" dirty="0"/>
            </a:br>
            <a:r>
              <a:rPr lang="ru-RU" dirty="0"/>
              <a:t>при балансировании между объёмом работ, ресурсами </a:t>
            </a:r>
            <a:br>
              <a:rPr lang="ru-RU" dirty="0"/>
            </a:br>
            <a:r>
              <a:rPr lang="ru-RU" dirty="0"/>
              <a:t>(такими как деньги, труд, материалы, энергия, пространство и др.), временем, качеством и рисками.      </a:t>
            </a:r>
            <a:r>
              <a:rPr lang="ru-RU" sz="1400" dirty="0"/>
              <a:t>(в соответствии с определением национальным стандартом ANSI </a:t>
            </a:r>
            <a:r>
              <a:rPr lang="ru-RU" sz="1400" dirty="0" err="1"/>
              <a:t>PMBoK</a:t>
            </a:r>
            <a:r>
              <a:rPr lang="ru-RU" sz="1400" dirty="0"/>
              <a:t>)</a:t>
            </a:r>
          </a:p>
          <a:p>
            <a:r>
              <a:rPr lang="ru-RU" b="1" dirty="0"/>
              <a:t>Проектное управление </a:t>
            </a:r>
            <a:r>
              <a:rPr lang="ru-RU" dirty="0"/>
              <a:t>– область деятельности, в которой </a:t>
            </a:r>
            <a:br>
              <a:rPr lang="ru-RU" dirty="0"/>
            </a:br>
            <a:r>
              <a:rPr lang="ru-RU" dirty="0"/>
              <a:t>реализуются идеи опережающего развития </a:t>
            </a:r>
            <a:br>
              <a:rPr lang="ru-RU" dirty="0"/>
            </a:br>
            <a:r>
              <a:rPr lang="ru-RU" dirty="0"/>
              <a:t>посредством проектно-ориентированных инициатив</a:t>
            </a:r>
            <a:br>
              <a:rPr lang="ru-RU" dirty="0"/>
            </a:br>
            <a:r>
              <a:rPr lang="ru-RU" dirty="0"/>
              <a:t>при целенаправленной интеграции усилий людей, необходимого ресурса, знаний из различных областей, опыта практической деятельности, способов управления.</a:t>
            </a:r>
          </a:p>
        </p:txBody>
      </p:sp>
    </p:spTree>
    <p:extLst>
      <p:ext uri="{BB962C8B-B14F-4D97-AF65-F5344CB8AC3E}">
        <p14:creationId xmlns:p14="http://schemas.microsoft.com/office/powerpoint/2010/main" val="12142089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31288"/>
          </a:xfrm>
        </p:spPr>
        <p:txBody>
          <a:bodyPr>
            <a:normAutofit/>
          </a:bodyPr>
          <a:lstStyle/>
          <a:p>
            <a:pPr algn="r"/>
            <a:r>
              <a:rPr lang="ru-RU" sz="2400" dirty="0"/>
              <a:t>Проектное управление развитием МСО г. Красноярска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4967" y="796414"/>
            <a:ext cx="11309662" cy="580910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/>
              <a:t>Основные характеристики проектного управления:</a:t>
            </a:r>
          </a:p>
          <a:p>
            <a:pPr marL="514350" indent="-514350" algn="just">
              <a:buAutoNum type="arabicPeriod"/>
            </a:pPr>
            <a:r>
              <a:rPr lang="ru-RU" dirty="0"/>
              <a:t>Чёткое предварительное определение целей, содержания, этапности и границ проекта</a:t>
            </a:r>
          </a:p>
          <a:p>
            <a:pPr marL="514350" indent="-514350" algn="just">
              <a:buAutoNum type="arabicPeriod"/>
            </a:pPr>
            <a:r>
              <a:rPr lang="ru-RU" dirty="0"/>
              <a:t>Новое распределение ролей и ответственности в каждом проекте.</a:t>
            </a:r>
          </a:p>
          <a:p>
            <a:pPr marL="514350" indent="-514350" algn="just">
              <a:buAutoNum type="arabicPeriod"/>
            </a:pPr>
            <a:r>
              <a:rPr lang="ru-RU" dirty="0"/>
              <a:t>Персонифицированное закрепление ответственности.</a:t>
            </a:r>
          </a:p>
          <a:p>
            <a:pPr marL="514350" indent="-514350" algn="just">
              <a:buAutoNum type="arabicPeriod"/>
            </a:pPr>
            <a:r>
              <a:rPr lang="ru-RU" dirty="0"/>
              <a:t>Концентрация управленческих трудозатрат на первых этапах проекта.</a:t>
            </a:r>
          </a:p>
          <a:p>
            <a:pPr marL="514350" indent="-514350" algn="just">
              <a:buAutoNum type="arabicPeriod"/>
            </a:pPr>
            <a:r>
              <a:rPr lang="ru-RU" dirty="0"/>
              <a:t>Планирование и организация – основная задача руководителя проекта.</a:t>
            </a:r>
          </a:p>
          <a:p>
            <a:pPr marL="514350" indent="-514350" algn="just">
              <a:buAutoNum type="arabicPeriod"/>
            </a:pPr>
            <a:r>
              <a:rPr lang="ru-RU" dirty="0"/>
              <a:t>В ходе реализации акцент на оставшуюся часть проекта.</a:t>
            </a:r>
          </a:p>
          <a:p>
            <a:pPr marL="514350" indent="-514350" algn="just">
              <a:buAutoNum type="arabicPeriod"/>
            </a:pPr>
            <a:r>
              <a:rPr lang="ru-RU" dirty="0"/>
              <a:t>Основной инструмент контроля – прогнозирование.</a:t>
            </a:r>
          </a:p>
        </p:txBody>
      </p:sp>
    </p:spTree>
    <p:extLst>
      <p:ext uri="{BB962C8B-B14F-4D97-AF65-F5344CB8AC3E}">
        <p14:creationId xmlns:p14="http://schemas.microsoft.com/office/powerpoint/2010/main" val="3809819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31288"/>
          </a:xfrm>
        </p:spPr>
        <p:txBody>
          <a:bodyPr>
            <a:normAutofit/>
          </a:bodyPr>
          <a:lstStyle/>
          <a:p>
            <a:pPr algn="r"/>
            <a:r>
              <a:rPr lang="ru-RU" sz="2400" dirty="0"/>
              <a:t>Проектное управление развитием МСО г. Красноярска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24430"/>
            <a:ext cx="11375136" cy="573545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900" b="1" dirty="0"/>
              <a:t>Красноярский стандарт качества образования</a:t>
            </a:r>
            <a:r>
              <a:rPr lang="ru-RU" sz="2900" dirty="0"/>
              <a:t> – </a:t>
            </a:r>
            <a:r>
              <a:rPr lang="ru-RU" sz="2900" u="sng" dirty="0"/>
              <a:t>смысловой каркас</a:t>
            </a:r>
            <a:r>
              <a:rPr lang="ru-RU" sz="2900" dirty="0"/>
              <a:t>, обеспечивающий формирование программных представлений </a:t>
            </a:r>
            <a:br>
              <a:rPr lang="ru-RU" sz="2900" dirty="0"/>
            </a:br>
            <a:r>
              <a:rPr lang="ru-RU" sz="2900" dirty="0"/>
              <a:t>о развитии муниципальной системы образования </a:t>
            </a:r>
          </a:p>
          <a:p>
            <a:r>
              <a:rPr lang="ru-RU" sz="2900" dirty="0"/>
              <a:t>с конкретизацией ФГОС (в части образовательных результатов и необходимых для их достижения условий); </a:t>
            </a:r>
          </a:p>
          <a:p>
            <a:r>
              <a:rPr lang="ru-RU" sz="2900" dirty="0"/>
              <a:t>с ориентацией на стратегические направления социально-экономического развития города Красноярска.</a:t>
            </a:r>
          </a:p>
          <a:p>
            <a:pPr marL="0" indent="0">
              <a:buNone/>
            </a:pPr>
            <a:r>
              <a:rPr lang="ru-RU" sz="2900" b="1" dirty="0"/>
              <a:t>Красноярский стандарт качества образования </a:t>
            </a:r>
            <a:r>
              <a:rPr lang="ru-RU" sz="2900" dirty="0"/>
              <a:t>–</a:t>
            </a:r>
            <a:r>
              <a:rPr lang="ru-RU" sz="2900" b="1" dirty="0"/>
              <a:t> </a:t>
            </a:r>
            <a:r>
              <a:rPr lang="ru-RU" sz="2900" u="sng" dirty="0"/>
              <a:t>совокупность требований </a:t>
            </a:r>
            <a:br>
              <a:rPr lang="ru-RU" sz="2900" dirty="0"/>
            </a:br>
            <a:r>
              <a:rPr lang="ru-RU" sz="2900" dirty="0"/>
              <a:t>к организации образовательного процесса (О+В+Р) для достижения </a:t>
            </a:r>
            <a:r>
              <a:rPr lang="ru-RU" sz="2900" u="sng" dirty="0"/>
              <a:t>определённых</a:t>
            </a:r>
            <a:r>
              <a:rPr lang="ru-RU" sz="2900" dirty="0"/>
              <a:t> образовательных результатов с необходимостью обеспечить </a:t>
            </a:r>
          </a:p>
          <a:p>
            <a:r>
              <a:rPr lang="ru-RU" sz="2900" dirty="0"/>
              <a:t>общекультурный уровень жителя столицы Красноярского края; </a:t>
            </a:r>
          </a:p>
          <a:p>
            <a:r>
              <a:rPr lang="ru-RU" sz="2900" dirty="0"/>
              <a:t>потенциальную основу развития наукоемкого, высокотехнологичного производства, а также предпринимательства во всех сферах жизнеобеспечения города.</a:t>
            </a:r>
          </a:p>
        </p:txBody>
      </p:sp>
    </p:spTree>
    <p:extLst>
      <p:ext uri="{BB962C8B-B14F-4D97-AF65-F5344CB8AC3E}">
        <p14:creationId xmlns:p14="http://schemas.microsoft.com/office/powerpoint/2010/main" val="1535002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31288"/>
          </a:xfrm>
        </p:spPr>
        <p:txBody>
          <a:bodyPr>
            <a:normAutofit/>
          </a:bodyPr>
          <a:lstStyle/>
          <a:p>
            <a:pPr algn="r"/>
            <a:r>
              <a:rPr lang="ru-RU" sz="2400" dirty="0"/>
              <a:t>Проектное управление развитием МСО г. Красноярска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24430"/>
            <a:ext cx="11375136" cy="56592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700" b="1" dirty="0"/>
              <a:t>Красноярский стандарт качества образования</a:t>
            </a:r>
            <a:r>
              <a:rPr lang="ru-RU" sz="2700" dirty="0"/>
              <a:t> </a:t>
            </a:r>
          </a:p>
          <a:p>
            <a:r>
              <a:rPr lang="ru-RU" sz="2700" b="1" dirty="0"/>
              <a:t>конкурентоспособность (К)</a:t>
            </a:r>
            <a:r>
              <a:rPr lang="ru-RU" sz="2700" dirty="0"/>
              <a:t> применяемых </a:t>
            </a:r>
            <a:r>
              <a:rPr lang="ru-RU" sz="2700" u="sng" dirty="0"/>
              <a:t>технологий обучения</a:t>
            </a:r>
            <a:r>
              <a:rPr lang="ru-RU" sz="2700" dirty="0"/>
              <a:t>, означающая, прежде всего, вовлеченность в учебный процесс </a:t>
            </a:r>
            <a:r>
              <a:rPr lang="ru-RU" sz="2700" u="sng" dirty="0"/>
              <a:t>каждого</a:t>
            </a:r>
            <a:r>
              <a:rPr lang="ru-RU" sz="2700" dirty="0"/>
              <a:t> учащегося с учетом его индивидуальных особенностей, в </a:t>
            </a:r>
            <a:r>
              <a:rPr lang="ru-RU" sz="2700" dirty="0" err="1"/>
              <a:t>т.ч</a:t>
            </a:r>
            <a:r>
              <a:rPr lang="ru-RU" sz="2700" dirty="0"/>
              <a:t>. за счет сетевых форм получения образования, электронных сервисов;</a:t>
            </a:r>
          </a:p>
          <a:p>
            <a:r>
              <a:rPr lang="ru-RU" sz="2700" b="1" dirty="0"/>
              <a:t>эффективность (Э)</a:t>
            </a:r>
            <a:r>
              <a:rPr lang="ru-RU" sz="2700" dirty="0"/>
              <a:t> использования существующей и создаваемой </a:t>
            </a:r>
            <a:r>
              <a:rPr lang="ru-RU" sz="2700" u="sng" dirty="0"/>
              <a:t>инфраструктуры обучения</a:t>
            </a:r>
            <a:r>
              <a:rPr lang="ru-RU" sz="2700" dirty="0"/>
              <a:t>, означающая, прежде всего, комфортность процесса обучения, в </a:t>
            </a:r>
            <a:r>
              <a:rPr lang="ru-RU" sz="2700" dirty="0" err="1"/>
              <a:t>т.ч</a:t>
            </a:r>
            <a:r>
              <a:rPr lang="ru-RU" sz="2700" dirty="0"/>
              <a:t>. за счет расширения образовательного пространства школы, новых дизайнерских решений;</a:t>
            </a:r>
          </a:p>
          <a:p>
            <a:r>
              <a:rPr lang="ru-RU" sz="2700" b="1" dirty="0"/>
              <a:t>достоверность (Д)</a:t>
            </a:r>
            <a:r>
              <a:rPr lang="ru-RU" sz="2700" dirty="0"/>
              <a:t> образовательных результатов, достигаемых учащимися в процессе обучения, означающая, прежде всего, </a:t>
            </a:r>
            <a:r>
              <a:rPr lang="ru-RU" sz="2700" u="sng" dirty="0"/>
              <a:t>практичность</a:t>
            </a:r>
            <a:r>
              <a:rPr lang="ru-RU" sz="2700" dirty="0"/>
              <a:t> результатов, проверяемую за счет независимой оценки качества обучения, в </a:t>
            </a:r>
            <a:r>
              <a:rPr lang="ru-RU" sz="2700" dirty="0" err="1"/>
              <a:t>т.ч</a:t>
            </a:r>
            <a:r>
              <a:rPr lang="ru-RU" sz="2700" dirty="0"/>
              <a:t>. в ситуациях «переноса» в рамках проектной, исследовательской, научно-технической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1264115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31288"/>
          </a:xfrm>
        </p:spPr>
        <p:txBody>
          <a:bodyPr>
            <a:normAutofit/>
          </a:bodyPr>
          <a:lstStyle/>
          <a:p>
            <a:pPr algn="r"/>
            <a:r>
              <a:rPr lang="ru-RU" sz="2400" dirty="0"/>
              <a:t>Проектное управление развитием МСО г. Красноярска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2396" y="796414"/>
            <a:ext cx="11411263" cy="580910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/>
              <a:t>Проектное управление</a:t>
            </a:r>
            <a:r>
              <a:rPr lang="ru-RU" dirty="0"/>
              <a:t> – это особый вид управленческой деятельности, базирующийся на предварительной коллегиальной разработке комплексно-системной модели действий по достижению </a:t>
            </a:r>
            <a:br>
              <a:rPr lang="ru-RU" dirty="0"/>
            </a:br>
            <a:r>
              <a:rPr lang="ru-RU" dirty="0"/>
              <a:t>оригинальной цели и направленный на достижение этой модели.</a:t>
            </a:r>
          </a:p>
          <a:p>
            <a:pPr marL="0" indent="0" algn="just">
              <a:buNone/>
            </a:pPr>
            <a:r>
              <a:rPr lang="ru-RU" i="1" dirty="0"/>
              <a:t>Проектное управление </a:t>
            </a:r>
            <a:r>
              <a:rPr lang="ru-RU" dirty="0"/>
              <a:t>выглядит как целенаправленное действие, обеспечивающее последовательное представление цели в виде модели, а затем перенос на фактическую предметную область.</a:t>
            </a:r>
          </a:p>
          <a:p>
            <a:pPr marL="0" indent="0" algn="just">
              <a:buNone/>
            </a:pPr>
            <a:r>
              <a:rPr lang="ru-RU" i="1" dirty="0"/>
              <a:t>Проектное управление</a:t>
            </a:r>
            <a:r>
              <a:rPr lang="ru-RU" dirty="0"/>
              <a:t>, оставляя место отдельным аспектам управления отдельными событиями, перемещает акцент на управление системами и структурами, определяющими поведение входящих элементов.</a:t>
            </a:r>
          </a:p>
          <a:p>
            <a:pPr marL="0" indent="0" algn="just">
              <a:buNone/>
            </a:pPr>
            <a:r>
              <a:rPr lang="ru-RU" dirty="0"/>
              <a:t>В ходе проектирования создаётся, анализируется и утверждается модель деятельности и её результатов, направленных на достижение поставленных целей.							</a:t>
            </a:r>
            <a:r>
              <a:rPr lang="ru-RU" sz="2400" dirty="0"/>
              <a:t> (М.Л. Разу)</a:t>
            </a:r>
          </a:p>
        </p:txBody>
      </p:sp>
    </p:spTree>
    <p:extLst>
      <p:ext uri="{BB962C8B-B14F-4D97-AF65-F5344CB8AC3E}">
        <p14:creationId xmlns:p14="http://schemas.microsoft.com/office/powerpoint/2010/main" val="3144876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31288"/>
          </a:xfrm>
        </p:spPr>
        <p:txBody>
          <a:bodyPr>
            <a:normAutofit/>
          </a:bodyPr>
          <a:lstStyle/>
          <a:p>
            <a:pPr algn="r"/>
            <a:r>
              <a:rPr lang="ru-RU" sz="2400" dirty="0"/>
              <a:t>Проектное управление развитием МСО г. Красноярска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4967" y="796414"/>
            <a:ext cx="11309662" cy="580910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/>
              <a:t>Проектное управление</a:t>
            </a:r>
            <a:r>
              <a:rPr lang="ru-RU" dirty="0"/>
              <a:t> исходит из принципиального значения обратной связи между субъектом и объектом управления, </a:t>
            </a:r>
            <a:br>
              <a:rPr lang="ru-RU" dirty="0"/>
            </a:br>
            <a:r>
              <a:rPr lang="ru-RU" dirty="0"/>
              <a:t>которая является такой же значимой, как и прямая, и с помощью которой субъект </a:t>
            </a:r>
            <a:r>
              <a:rPr lang="ru-RU" i="1" dirty="0"/>
              <a:t>управляет</a:t>
            </a:r>
            <a:r>
              <a:rPr lang="ru-RU" dirty="0"/>
              <a:t> объектом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r>
              <a:rPr lang="ru-RU" dirty="0"/>
              <a:t>Субъект и объект </a:t>
            </a:r>
            <a:r>
              <a:rPr lang="ru-RU" i="1" dirty="0"/>
              <a:t>взаимосвязаны</a:t>
            </a:r>
            <a:r>
              <a:rPr lang="ru-RU" dirty="0"/>
              <a:t> в рамках единой системы управления.</a:t>
            </a:r>
          </a:p>
          <a:p>
            <a:pPr marL="0" indent="0" algn="just">
              <a:buNone/>
            </a:pPr>
            <a:r>
              <a:rPr lang="ru-RU" dirty="0"/>
              <a:t>Проектное управление направлено на выявление имманентных механизмов самоуправления, а также на их использование в рамках поставленных перед проектом целей.</a:t>
            </a:r>
          </a:p>
          <a:p>
            <a:pPr marL="0" indent="0" algn="just">
              <a:buNone/>
            </a:pPr>
            <a:r>
              <a:rPr lang="ru-RU" i="1" dirty="0"/>
              <a:t>Проект – </a:t>
            </a:r>
            <a:r>
              <a:rPr lang="ru-RU" dirty="0"/>
              <a:t>комплексная деятельность временного коллектива в условиях активного взаимодействия с внешней средой, которая направлена </a:t>
            </a:r>
            <a:br>
              <a:rPr lang="ru-RU" dirty="0"/>
            </a:br>
            <a:r>
              <a:rPr lang="ru-RU" dirty="0"/>
              <a:t>на выполнение чётко обозначенной цели и получение конкретного результата (изменения) в заданный промежуток времени </a:t>
            </a:r>
            <a:br>
              <a:rPr lang="ru-RU" dirty="0"/>
            </a:br>
            <a:r>
              <a:rPr lang="ru-RU" dirty="0"/>
              <a:t>при ограниченных финансовых и других ресурсах. 	</a:t>
            </a:r>
            <a:r>
              <a:rPr lang="ru-RU" sz="2400" dirty="0"/>
              <a:t>(А.М. Моисеев)</a:t>
            </a: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4781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31288"/>
          </a:xfrm>
        </p:spPr>
        <p:txBody>
          <a:bodyPr>
            <a:normAutofit/>
          </a:bodyPr>
          <a:lstStyle/>
          <a:p>
            <a:pPr algn="r"/>
            <a:r>
              <a:rPr lang="ru-RU" sz="2400" dirty="0"/>
              <a:t>Проектное управление развитием МСО г. Красноярска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6241" y="796414"/>
            <a:ext cx="11445240" cy="561913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/>
              <a:t>Проектное управление</a:t>
            </a:r>
            <a:r>
              <a:rPr lang="ru-RU" dirty="0"/>
              <a:t> – это особый вид управления, который может применяться к управлению любыми объектами, а не только объектами, имеющими явные характеристики проекта.</a:t>
            </a:r>
            <a:endParaRPr lang="ru-RU" dirty="0"/>
          </a:p>
          <a:p>
            <a:pPr marL="0" indent="0" algn="just">
              <a:buNone/>
            </a:pPr>
            <a:r>
              <a:rPr lang="ru-RU" dirty="0"/>
              <a:t>Задача: в процессе проектной деятельности направить и интегрировать</a:t>
            </a:r>
          </a:p>
          <a:p>
            <a:pPr marL="711200" indent="-347663" algn="just"/>
            <a:r>
              <a:rPr lang="ru-RU" dirty="0"/>
              <a:t>усилия людей, </a:t>
            </a:r>
          </a:p>
          <a:p>
            <a:pPr marL="711200" indent="-347663" algn="just"/>
            <a:r>
              <a:rPr lang="ru-RU" dirty="0"/>
              <a:t>ресурсы, </a:t>
            </a:r>
          </a:p>
          <a:p>
            <a:pPr marL="711200" indent="-347663" algn="just"/>
            <a:r>
              <a:rPr lang="ru-RU" dirty="0"/>
              <a:t>знания из различных областей, </a:t>
            </a:r>
          </a:p>
          <a:p>
            <a:pPr marL="711200" indent="-347663" algn="just"/>
            <a:r>
              <a:rPr lang="ru-RU" dirty="0"/>
              <a:t>опыт практической деятельности, </a:t>
            </a:r>
          </a:p>
          <a:p>
            <a:pPr marL="711200" indent="-347663" algn="just"/>
            <a:r>
              <a:rPr lang="ru-RU" dirty="0"/>
              <a:t>методы и инструменты управления, </a:t>
            </a:r>
          </a:p>
          <a:p>
            <a:pPr marL="363538" indent="0" algn="just">
              <a:buNone/>
            </a:pPr>
            <a:r>
              <a:rPr lang="ru-RU" dirty="0"/>
              <a:t>необходимые для достижения определенных целей-идей. </a:t>
            </a:r>
          </a:p>
          <a:p>
            <a:pPr marL="0" indent="0" algn="just">
              <a:buNone/>
            </a:pPr>
            <a:r>
              <a:rPr lang="ru-RU" dirty="0"/>
              <a:t>Результат – реализованная в практике идея как достижение цели.</a:t>
            </a:r>
          </a:p>
        </p:txBody>
      </p:sp>
    </p:spTree>
    <p:extLst>
      <p:ext uri="{BB962C8B-B14F-4D97-AF65-F5344CB8AC3E}">
        <p14:creationId xmlns:p14="http://schemas.microsoft.com/office/powerpoint/2010/main" val="1226071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31288"/>
          </a:xfrm>
        </p:spPr>
        <p:txBody>
          <a:bodyPr>
            <a:normAutofit/>
          </a:bodyPr>
          <a:lstStyle/>
          <a:p>
            <a:pPr algn="r"/>
            <a:r>
              <a:rPr lang="ru-RU" sz="2400" dirty="0"/>
              <a:t>Проектное управление развитием МСО г. Красноярска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0501" y="796414"/>
            <a:ext cx="11399403" cy="561913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/>
              <a:t>Основные принципы проектного управления:</a:t>
            </a:r>
          </a:p>
          <a:p>
            <a:pPr marL="711200" indent="-347663" algn="just"/>
            <a:r>
              <a:rPr lang="ru-RU" dirty="0"/>
              <a:t>принцип дифференцированного подхода;</a:t>
            </a:r>
          </a:p>
          <a:p>
            <a:pPr marL="711200" indent="-347663" algn="just"/>
            <a:r>
              <a:rPr lang="ru-RU" dirty="0"/>
              <a:t>принцип экономической целесообразности;</a:t>
            </a:r>
          </a:p>
          <a:p>
            <a:pPr marL="711200" indent="-347663" algn="just"/>
            <a:r>
              <a:rPr lang="ru-RU" dirty="0"/>
              <a:t>принцип гибкости;</a:t>
            </a:r>
          </a:p>
          <a:p>
            <a:pPr marL="711200" indent="-347663" algn="just"/>
            <a:r>
              <a:rPr lang="ru-RU" dirty="0"/>
              <a:t>принцип конкурентоспособности;</a:t>
            </a:r>
          </a:p>
          <a:p>
            <a:pPr marL="711200" indent="-347663" algn="just"/>
            <a:r>
              <a:rPr lang="ru-RU" dirty="0"/>
              <a:t>принцип разделения полномочий;</a:t>
            </a:r>
          </a:p>
          <a:p>
            <a:pPr marL="711200" indent="-347663" algn="just"/>
            <a:r>
              <a:rPr lang="ru-RU" dirty="0"/>
              <a:t>принцип открытости;</a:t>
            </a:r>
          </a:p>
          <a:p>
            <a:pPr marL="711200" indent="-347663" algn="just"/>
            <a:r>
              <a:rPr lang="ru-RU" dirty="0"/>
              <a:t>принцип «лучшее в практику».</a:t>
            </a:r>
          </a:p>
          <a:p>
            <a:pPr marL="0" indent="0" algn="just">
              <a:buNone/>
            </a:pPr>
            <a:endParaRPr lang="ru-RU" sz="800" dirty="0"/>
          </a:p>
          <a:p>
            <a:pPr marL="3948113" indent="-3948113" algn="just">
              <a:buNone/>
            </a:pPr>
            <a:r>
              <a:rPr lang="ru-RU" b="1" dirty="0"/>
              <a:t>Проектное управление </a:t>
            </a:r>
            <a:r>
              <a:rPr lang="ru-RU" dirty="0"/>
              <a:t>– воплощение системного подхода к управлению как </a:t>
            </a:r>
            <a:r>
              <a:rPr lang="ru-RU" dirty="0"/>
              <a:t>инновационная технология для создания территорий опережающего развития.</a:t>
            </a:r>
          </a:p>
        </p:txBody>
      </p:sp>
    </p:spTree>
    <p:extLst>
      <p:ext uri="{BB962C8B-B14F-4D97-AF65-F5344CB8AC3E}">
        <p14:creationId xmlns:p14="http://schemas.microsoft.com/office/powerpoint/2010/main" val="129127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31288"/>
          </a:xfrm>
        </p:spPr>
        <p:txBody>
          <a:bodyPr>
            <a:normAutofit/>
          </a:bodyPr>
          <a:lstStyle/>
          <a:p>
            <a:pPr algn="r"/>
            <a:r>
              <a:rPr lang="ru-RU" sz="2400" dirty="0"/>
              <a:t>Проектное управление развитием МСО г. Красноярска</a:t>
            </a:r>
          </a:p>
        </p:txBody>
      </p:sp>
      <p:grpSp>
        <p:nvGrpSpPr>
          <p:cNvPr id="62" name="Группа 61"/>
          <p:cNvGrpSpPr/>
          <p:nvPr/>
        </p:nvGrpSpPr>
        <p:grpSpPr>
          <a:xfrm>
            <a:off x="3253340" y="934127"/>
            <a:ext cx="8364354" cy="2030449"/>
            <a:chOff x="3253340" y="934127"/>
            <a:chExt cx="8364354" cy="2030449"/>
          </a:xfrm>
        </p:grpSpPr>
        <p:sp>
          <p:nvSpPr>
            <p:cNvPr id="5" name="Овал 4"/>
            <p:cNvSpPr/>
            <p:nvPr/>
          </p:nvSpPr>
          <p:spPr>
            <a:xfrm>
              <a:off x="3253340" y="934127"/>
              <a:ext cx="8364354" cy="2030449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1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691613" y="1442000"/>
              <a:ext cx="275282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ru-RU" dirty="0">
                  <a:solidFill>
                    <a:schemeClr val="tx1"/>
                  </a:solidFill>
                </a:rPr>
                <a:t>Стратегия социально-экономического развития </a:t>
              </a:r>
              <a:r>
                <a:rPr lang="ru-RU" dirty="0" err="1">
                  <a:solidFill>
                    <a:schemeClr val="tx1"/>
                  </a:solidFill>
                </a:rPr>
                <a:t>г.Красноярска</a:t>
              </a:r>
              <a:endParaRPr lang="ru-RU" dirty="0">
                <a:solidFill>
                  <a:schemeClr val="tx1"/>
                </a:solidFill>
              </a:endParaRPr>
            </a:p>
            <a:p>
              <a:pPr algn="r"/>
              <a:endParaRPr lang="ru-RU" dirty="0"/>
            </a:p>
          </p:txBody>
        </p:sp>
      </p:grpSp>
      <p:grpSp>
        <p:nvGrpSpPr>
          <p:cNvPr id="63" name="Группа 62"/>
          <p:cNvGrpSpPr/>
          <p:nvPr/>
        </p:nvGrpSpPr>
        <p:grpSpPr>
          <a:xfrm>
            <a:off x="510141" y="962530"/>
            <a:ext cx="8181472" cy="2002040"/>
            <a:chOff x="510141" y="962530"/>
            <a:chExt cx="8181472" cy="2002040"/>
          </a:xfrm>
        </p:grpSpPr>
        <p:sp>
          <p:nvSpPr>
            <p:cNvPr id="6" name="Овал 5"/>
            <p:cNvSpPr/>
            <p:nvPr/>
          </p:nvSpPr>
          <p:spPr>
            <a:xfrm>
              <a:off x="510141" y="962530"/>
              <a:ext cx="8181472" cy="200204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79045" y="1644134"/>
              <a:ext cx="275282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solidFill>
                    <a:schemeClr val="tx1"/>
                  </a:solidFill>
                </a:rPr>
                <a:t>Ориентиры и стратегия развития образования</a:t>
              </a:r>
            </a:p>
            <a:p>
              <a:pPr algn="r"/>
              <a:endParaRPr lang="ru-RU" dirty="0"/>
            </a:p>
          </p:txBody>
        </p:sp>
      </p:grpSp>
      <p:grpSp>
        <p:nvGrpSpPr>
          <p:cNvPr id="64" name="Группа 63"/>
          <p:cNvGrpSpPr/>
          <p:nvPr/>
        </p:nvGrpSpPr>
        <p:grpSpPr>
          <a:xfrm>
            <a:off x="3311091" y="1444221"/>
            <a:ext cx="5298865" cy="1010248"/>
            <a:chOff x="3311091" y="1444221"/>
            <a:chExt cx="5298865" cy="1010248"/>
          </a:xfrm>
        </p:grpSpPr>
        <p:sp>
          <p:nvSpPr>
            <p:cNvPr id="4" name="Овал 3"/>
            <p:cNvSpPr/>
            <p:nvPr/>
          </p:nvSpPr>
          <p:spPr>
            <a:xfrm rot="10800000">
              <a:off x="3311091" y="1444221"/>
              <a:ext cx="5298865" cy="1010248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927107" y="1519000"/>
              <a:ext cx="410036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solidFill>
                    <a:schemeClr val="tx1"/>
                  </a:solidFill>
                </a:rPr>
                <a:t>Стратегия развития МСО </a:t>
              </a:r>
              <a:r>
                <a:rPr lang="ru-RU" dirty="0" err="1">
                  <a:solidFill>
                    <a:schemeClr val="tx1"/>
                  </a:solidFill>
                </a:rPr>
                <a:t>г.Красноярска</a:t>
              </a:r>
              <a:endParaRPr lang="ru-RU" dirty="0">
                <a:solidFill>
                  <a:schemeClr val="tx1"/>
                </a:solidFill>
              </a:endParaRPr>
            </a:p>
            <a:p>
              <a:endParaRPr lang="ru-RU" dirty="0"/>
            </a:p>
          </p:txBody>
        </p:sp>
      </p:grpSp>
      <p:sp>
        <p:nvSpPr>
          <p:cNvPr id="11" name="Равнобедренный треугольник 10"/>
          <p:cNvSpPr/>
          <p:nvPr/>
        </p:nvSpPr>
        <p:spPr>
          <a:xfrm rot="10800000">
            <a:off x="4042131" y="1907771"/>
            <a:ext cx="365760" cy="259533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 rot="10800000">
            <a:off x="4417992" y="1905798"/>
            <a:ext cx="365760" cy="259533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 rot="10800000">
            <a:off x="4805797" y="1908289"/>
            <a:ext cx="365760" cy="259533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Равнобедренный треугольник 13"/>
          <p:cNvSpPr/>
          <p:nvPr/>
        </p:nvSpPr>
        <p:spPr>
          <a:xfrm rot="10800000">
            <a:off x="5200433" y="1905797"/>
            <a:ext cx="365760" cy="259533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Равнобедренный треугольник 14"/>
          <p:cNvSpPr/>
          <p:nvPr/>
        </p:nvSpPr>
        <p:spPr>
          <a:xfrm rot="10800000">
            <a:off x="5575819" y="1905796"/>
            <a:ext cx="365760" cy="259533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Равнобедренный треугольник 15"/>
          <p:cNvSpPr/>
          <p:nvPr/>
        </p:nvSpPr>
        <p:spPr>
          <a:xfrm rot="10800000">
            <a:off x="5967970" y="1905796"/>
            <a:ext cx="365760" cy="259533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Равнобедренный треугольник 16"/>
          <p:cNvSpPr/>
          <p:nvPr/>
        </p:nvSpPr>
        <p:spPr>
          <a:xfrm rot="10800000">
            <a:off x="6324256" y="1905795"/>
            <a:ext cx="365760" cy="259533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Равнобедренный треугольник 17"/>
          <p:cNvSpPr/>
          <p:nvPr/>
        </p:nvSpPr>
        <p:spPr>
          <a:xfrm rot="10800000">
            <a:off x="6709266" y="1909901"/>
            <a:ext cx="365760" cy="259533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Равнобедренный треугольник 18"/>
          <p:cNvSpPr/>
          <p:nvPr/>
        </p:nvSpPr>
        <p:spPr>
          <a:xfrm rot="10800000">
            <a:off x="7083722" y="1909901"/>
            <a:ext cx="365760" cy="259533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Равнобедренный треугольник 19"/>
          <p:cNvSpPr/>
          <p:nvPr/>
        </p:nvSpPr>
        <p:spPr>
          <a:xfrm rot="10800000">
            <a:off x="7449482" y="1909900"/>
            <a:ext cx="365760" cy="259533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авнобедренный треугольник 20"/>
          <p:cNvSpPr/>
          <p:nvPr/>
        </p:nvSpPr>
        <p:spPr>
          <a:xfrm rot="10800000">
            <a:off x="3699200" y="1907603"/>
            <a:ext cx="365760" cy="259533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Равнобедренный треугольник 21"/>
          <p:cNvSpPr/>
          <p:nvPr/>
        </p:nvSpPr>
        <p:spPr>
          <a:xfrm rot="10800000">
            <a:off x="7837287" y="1907770"/>
            <a:ext cx="365760" cy="259533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5168772" y="2983825"/>
            <a:ext cx="175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Id (</a:t>
            </a:r>
            <a:r>
              <a:rPr lang="ru-RU" dirty="0"/>
              <a:t>идеи</a:t>
            </a:r>
            <a:r>
              <a:rPr lang="en-US" dirty="0"/>
              <a:t>)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5179639" y="3362787"/>
            <a:ext cx="1740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 (</a:t>
            </a:r>
            <a:r>
              <a:rPr lang="ru-RU" dirty="0"/>
              <a:t>реальность</a:t>
            </a:r>
            <a:r>
              <a:rPr lang="en-US" dirty="0"/>
              <a:t>)</a:t>
            </a:r>
            <a:endParaRPr lang="ru-RU" dirty="0"/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flipV="1">
            <a:off x="442766" y="3353157"/>
            <a:ext cx="11186728" cy="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1" name="Группа 60"/>
          <p:cNvGrpSpPr/>
          <p:nvPr/>
        </p:nvGrpSpPr>
        <p:grpSpPr>
          <a:xfrm>
            <a:off x="10359908" y="2752408"/>
            <a:ext cx="1336961" cy="923330"/>
            <a:chOff x="10359908" y="2752408"/>
            <a:chExt cx="1336961" cy="923330"/>
          </a:xfrm>
        </p:grpSpPr>
        <p:sp>
          <p:nvSpPr>
            <p:cNvPr id="41" name="TextBox 40"/>
            <p:cNvSpPr txBox="1"/>
            <p:nvPr/>
          </p:nvSpPr>
          <p:spPr>
            <a:xfrm>
              <a:off x="10359908" y="2752408"/>
              <a:ext cx="1336961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/>
                <a:t>Проектный офис (КИМЦ)</a:t>
              </a:r>
            </a:p>
          </p:txBody>
        </p:sp>
        <p:sp>
          <p:nvSpPr>
            <p:cNvPr id="44" name="Скругленный прямоугольник 43"/>
            <p:cNvSpPr/>
            <p:nvPr/>
          </p:nvSpPr>
          <p:spPr>
            <a:xfrm>
              <a:off x="10432996" y="2769194"/>
              <a:ext cx="1203157" cy="906544"/>
            </a:xfrm>
            <a:prstGeom prst="round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0" name="Группа 59"/>
          <p:cNvGrpSpPr/>
          <p:nvPr/>
        </p:nvGrpSpPr>
        <p:grpSpPr>
          <a:xfrm>
            <a:off x="387745" y="3039088"/>
            <a:ext cx="1826063" cy="961637"/>
            <a:chOff x="147118" y="3039088"/>
            <a:chExt cx="1826063" cy="961637"/>
          </a:xfrm>
        </p:grpSpPr>
        <p:sp>
          <p:nvSpPr>
            <p:cNvPr id="42" name="TextBox 41"/>
            <p:cNvSpPr txBox="1"/>
            <p:nvPr/>
          </p:nvSpPr>
          <p:spPr>
            <a:xfrm>
              <a:off x="147118" y="3039088"/>
              <a:ext cx="182606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err="1"/>
                <a:t>Стратегкоманда</a:t>
              </a:r>
              <a:r>
                <a:rPr lang="ru-RU" dirty="0"/>
                <a:t> </a:t>
              </a:r>
              <a:br>
                <a:rPr lang="ru-RU" dirty="0"/>
              </a:br>
              <a:r>
                <a:rPr lang="ru-RU" dirty="0"/>
                <a:t>ГУО</a:t>
              </a:r>
            </a:p>
          </p:txBody>
        </p:sp>
        <p:sp>
          <p:nvSpPr>
            <p:cNvPr id="45" name="Скругленный прямоугольник 44"/>
            <p:cNvSpPr/>
            <p:nvPr/>
          </p:nvSpPr>
          <p:spPr>
            <a:xfrm>
              <a:off x="204868" y="3094181"/>
              <a:ext cx="1707191" cy="906544"/>
            </a:xfrm>
            <a:prstGeom prst="round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3" name="Группа 52"/>
          <p:cNvGrpSpPr/>
          <p:nvPr/>
        </p:nvGrpSpPr>
        <p:grpSpPr>
          <a:xfrm>
            <a:off x="1241656" y="4254362"/>
            <a:ext cx="1183907" cy="1203158"/>
            <a:chOff x="1241656" y="4254362"/>
            <a:chExt cx="1183907" cy="1203158"/>
          </a:xfrm>
        </p:grpSpPr>
        <p:sp>
          <p:nvSpPr>
            <p:cNvPr id="29" name="Овал 28"/>
            <p:cNvSpPr/>
            <p:nvPr/>
          </p:nvSpPr>
          <p:spPr>
            <a:xfrm>
              <a:off x="1241656" y="4254362"/>
              <a:ext cx="1183907" cy="1203158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575126" y="4901925"/>
              <a:ext cx="5169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/>
                <a:t>ОУ</a:t>
              </a:r>
            </a:p>
          </p:txBody>
        </p:sp>
      </p:grpSp>
      <p:grpSp>
        <p:nvGrpSpPr>
          <p:cNvPr id="54" name="Группа 53"/>
          <p:cNvGrpSpPr/>
          <p:nvPr/>
        </p:nvGrpSpPr>
        <p:grpSpPr>
          <a:xfrm>
            <a:off x="3508403" y="4254362"/>
            <a:ext cx="1183907" cy="1203158"/>
            <a:chOff x="3508403" y="4254362"/>
            <a:chExt cx="1183907" cy="1203158"/>
          </a:xfrm>
        </p:grpSpPr>
        <p:sp>
          <p:nvSpPr>
            <p:cNvPr id="30" name="Овал 29"/>
            <p:cNvSpPr/>
            <p:nvPr/>
          </p:nvSpPr>
          <p:spPr>
            <a:xfrm>
              <a:off x="3508403" y="4254362"/>
              <a:ext cx="1183907" cy="1203158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3547996" y="4901925"/>
              <a:ext cx="6273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/>
                <a:t>ОУ</a:t>
              </a:r>
              <a:r>
                <a:rPr lang="ru-RU" sz="1400" dirty="0"/>
                <a:t>1</a:t>
              </a:r>
            </a:p>
          </p:txBody>
        </p:sp>
      </p:grpSp>
      <p:grpSp>
        <p:nvGrpSpPr>
          <p:cNvPr id="55" name="Группа 54"/>
          <p:cNvGrpSpPr/>
          <p:nvPr/>
        </p:nvGrpSpPr>
        <p:grpSpPr>
          <a:xfrm>
            <a:off x="4074277" y="4254362"/>
            <a:ext cx="1183907" cy="1203158"/>
            <a:chOff x="4074277" y="4254362"/>
            <a:chExt cx="1183907" cy="1203158"/>
          </a:xfrm>
        </p:grpSpPr>
        <p:sp>
          <p:nvSpPr>
            <p:cNvPr id="31" name="Овал 30"/>
            <p:cNvSpPr/>
            <p:nvPr/>
          </p:nvSpPr>
          <p:spPr>
            <a:xfrm>
              <a:off x="4074277" y="4254362"/>
              <a:ext cx="1183907" cy="1203158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4624309" y="4901925"/>
              <a:ext cx="5942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/>
                <a:t>ОУ</a:t>
              </a:r>
              <a:r>
                <a:rPr lang="ru-RU" sz="1400" dirty="0"/>
                <a:t>2</a:t>
              </a:r>
            </a:p>
          </p:txBody>
        </p:sp>
      </p:grpSp>
      <p:grpSp>
        <p:nvGrpSpPr>
          <p:cNvPr id="56" name="Группа 55"/>
          <p:cNvGrpSpPr/>
          <p:nvPr/>
        </p:nvGrpSpPr>
        <p:grpSpPr>
          <a:xfrm>
            <a:off x="6152865" y="4254362"/>
            <a:ext cx="1183907" cy="1203158"/>
            <a:chOff x="6152865" y="4254362"/>
            <a:chExt cx="1183907" cy="1203158"/>
          </a:xfrm>
        </p:grpSpPr>
        <p:sp>
          <p:nvSpPr>
            <p:cNvPr id="32" name="Овал 31"/>
            <p:cNvSpPr/>
            <p:nvPr/>
          </p:nvSpPr>
          <p:spPr>
            <a:xfrm>
              <a:off x="6152865" y="4254362"/>
              <a:ext cx="1183907" cy="1203158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248652" y="4852166"/>
              <a:ext cx="5928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/>
                <a:t>ОУ</a:t>
              </a:r>
              <a:r>
                <a:rPr lang="ru-RU" sz="1400" dirty="0"/>
                <a:t>3</a:t>
              </a:r>
            </a:p>
          </p:txBody>
        </p:sp>
      </p:grpSp>
      <p:grpSp>
        <p:nvGrpSpPr>
          <p:cNvPr id="57" name="Группа 56"/>
          <p:cNvGrpSpPr/>
          <p:nvPr/>
        </p:nvGrpSpPr>
        <p:grpSpPr>
          <a:xfrm>
            <a:off x="6738085" y="4254357"/>
            <a:ext cx="1158740" cy="1203163"/>
            <a:chOff x="6738085" y="4254357"/>
            <a:chExt cx="1158740" cy="1203163"/>
          </a:xfrm>
        </p:grpSpPr>
        <p:sp>
          <p:nvSpPr>
            <p:cNvPr id="40" name="Прямоугольник 39"/>
            <p:cNvSpPr/>
            <p:nvPr/>
          </p:nvSpPr>
          <p:spPr>
            <a:xfrm>
              <a:off x="6738085" y="4254357"/>
              <a:ext cx="1158740" cy="1203163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7266601" y="4255832"/>
              <a:ext cx="6302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/>
                <a:t>УДО</a:t>
              </a:r>
            </a:p>
          </p:txBody>
        </p:sp>
      </p:grpSp>
      <p:grpSp>
        <p:nvGrpSpPr>
          <p:cNvPr id="58" name="Группа 57"/>
          <p:cNvGrpSpPr/>
          <p:nvPr/>
        </p:nvGrpSpPr>
        <p:grpSpPr>
          <a:xfrm>
            <a:off x="8852048" y="4231778"/>
            <a:ext cx="1183907" cy="1203158"/>
            <a:chOff x="8852048" y="4231778"/>
            <a:chExt cx="1183907" cy="1203158"/>
          </a:xfrm>
        </p:grpSpPr>
        <p:sp>
          <p:nvSpPr>
            <p:cNvPr id="34" name="Овал 33"/>
            <p:cNvSpPr/>
            <p:nvPr/>
          </p:nvSpPr>
          <p:spPr>
            <a:xfrm>
              <a:off x="8852048" y="4231778"/>
              <a:ext cx="1183907" cy="1203158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8975618" y="4852166"/>
              <a:ext cx="5950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/>
                <a:t>ОУ</a:t>
              </a:r>
              <a:r>
                <a:rPr lang="ru-RU" sz="1400" dirty="0"/>
                <a:t>4</a:t>
              </a:r>
            </a:p>
          </p:txBody>
        </p:sp>
      </p:grpSp>
      <p:grpSp>
        <p:nvGrpSpPr>
          <p:cNvPr id="59" name="Группа 58"/>
          <p:cNvGrpSpPr/>
          <p:nvPr/>
        </p:nvGrpSpPr>
        <p:grpSpPr>
          <a:xfrm>
            <a:off x="9480095" y="4226363"/>
            <a:ext cx="1212783" cy="1223613"/>
            <a:chOff x="9480095" y="4226363"/>
            <a:chExt cx="1212783" cy="1223613"/>
          </a:xfrm>
        </p:grpSpPr>
        <p:sp>
          <p:nvSpPr>
            <p:cNvPr id="35" name="Правильный пятиугольник 34"/>
            <p:cNvSpPr/>
            <p:nvPr/>
          </p:nvSpPr>
          <p:spPr>
            <a:xfrm rot="16200000">
              <a:off x="9474680" y="4231778"/>
              <a:ext cx="1223613" cy="1212783"/>
            </a:xfrm>
            <a:prstGeom prst="pentagon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10079752" y="4607959"/>
              <a:ext cx="6131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/>
                <a:t>УСС</a:t>
              </a:r>
            </a:p>
          </p:txBody>
        </p:sp>
      </p:grpSp>
      <p:sp>
        <p:nvSpPr>
          <p:cNvPr id="65" name="Равнобедренный треугольник 64"/>
          <p:cNvSpPr/>
          <p:nvPr/>
        </p:nvSpPr>
        <p:spPr>
          <a:xfrm>
            <a:off x="1889426" y="4487465"/>
            <a:ext cx="344715" cy="288601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Равнобедренный треугольник 65"/>
          <p:cNvSpPr/>
          <p:nvPr/>
        </p:nvSpPr>
        <p:spPr>
          <a:xfrm>
            <a:off x="4781807" y="4460525"/>
            <a:ext cx="344715" cy="288601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Равнобедренный треугольник 66"/>
          <p:cNvSpPr/>
          <p:nvPr/>
        </p:nvSpPr>
        <p:spPr>
          <a:xfrm>
            <a:off x="7428130" y="5003101"/>
            <a:ext cx="344715" cy="288601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Равнобедренный треугольник 67"/>
          <p:cNvSpPr/>
          <p:nvPr/>
        </p:nvSpPr>
        <p:spPr>
          <a:xfrm>
            <a:off x="10088281" y="4375762"/>
            <a:ext cx="344715" cy="288601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7722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7.40741E-7 L -0.18359 0.39051 " pathEditMode="relative" rAng="0" ptsTypes="AA">
                                      <p:cBhvr>
                                        <p:cTn id="12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80" y="195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-2.22222E-6 L -0.04947 0.39028 " pathEditMode="relative" rAng="0" ptsTypes="AA">
                                      <p:cBhvr>
                                        <p:cTn id="12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74" y="195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-3.7037E-6 L 0.00691 0.40996 " pathEditMode="relative" rAng="0" ptsTypes="AA">
                                      <p:cBhvr>
                                        <p:cTn id="14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9" y="20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7.40741E-7 L 0.14375 0.41782 " pathEditMode="relative" rAng="0" ptsTypes="AA">
                                      <p:cBhvr>
                                        <p:cTn id="14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87" y="208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-2.96296E-6 L 0.12201 -0.21898 " pathEditMode="relative" rAng="0" ptsTypes="AA">
                                      <p:cBhvr>
                                        <p:cTn id="163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94" y="-109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22222E-6 L -0.00365 -0.21505 " pathEditMode="relative" rAng="0" ptsTypes="AA">
                                      <p:cBhvr>
                                        <p:cTn id="172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2" y="-107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-2.96296E-6 L 0.06575 -0.29398 " pathEditMode="relative" rAng="0" ptsTypes="AA">
                                      <p:cBhvr>
                                        <p:cTn id="181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81" y="-146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2.22222E-6 L -0.07539 -0.20394 " pathEditMode="relative" rAng="0" ptsTypes="AA">
                                      <p:cBhvr>
                                        <p:cTn id="190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76" y="-10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3" grpId="1" animBg="1"/>
      <p:bldP spid="14" grpId="0" animBg="1"/>
      <p:bldP spid="15" grpId="0" animBg="1"/>
      <p:bldP spid="16" grpId="0" animBg="1"/>
      <p:bldP spid="17" grpId="0" animBg="1"/>
      <p:bldP spid="18" grpId="0" animBg="1"/>
      <p:bldP spid="18" grpId="1" animBg="1"/>
      <p:bldP spid="19" grpId="0" animBg="1"/>
      <p:bldP spid="20" grpId="0" animBg="1"/>
      <p:bldP spid="21" grpId="0" animBg="1"/>
      <p:bldP spid="21" grpId="1" animBg="1"/>
      <p:bldP spid="22" grpId="0" animBg="1"/>
      <p:bldP spid="22" grpId="1" animBg="1"/>
      <p:bldP spid="25" grpId="0"/>
      <p:bldP spid="26" grpId="0"/>
      <p:bldP spid="65" grpId="0" animBg="1"/>
      <p:bldP spid="65" grpId="1" animBg="1"/>
      <p:bldP spid="66" grpId="0" animBg="1"/>
      <p:bldP spid="66" grpId="1" animBg="1"/>
      <p:bldP spid="67" grpId="0" animBg="1"/>
      <p:bldP spid="67" grpId="1" animBg="1"/>
      <p:bldP spid="68" grpId="0" animBg="1"/>
      <p:bldP spid="68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31288"/>
          </a:xfrm>
        </p:spPr>
        <p:txBody>
          <a:bodyPr>
            <a:normAutofit/>
          </a:bodyPr>
          <a:lstStyle/>
          <a:p>
            <a:pPr algn="r"/>
            <a:r>
              <a:rPr lang="ru-RU" sz="2400" dirty="0"/>
              <a:t>Проектное управление развитием МСО г. Красноярска</a:t>
            </a:r>
          </a:p>
        </p:txBody>
      </p:sp>
      <p:sp>
        <p:nvSpPr>
          <p:cNvPr id="6" name="Надпись 22"/>
          <p:cNvSpPr txBox="1"/>
          <p:nvPr/>
        </p:nvSpPr>
        <p:spPr>
          <a:xfrm rot="19782432">
            <a:off x="514686" y="4117103"/>
            <a:ext cx="1527226" cy="315983"/>
          </a:xfrm>
          <a:prstGeom prst="rect">
            <a:avLst/>
          </a:prstGeom>
          <a:solidFill>
            <a:schemeClr val="accent1">
              <a:lumMod val="40000"/>
              <a:lumOff val="60000"/>
              <a:alpha val="0"/>
            </a:schemeClr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1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Плоскость деятельности</a:t>
            </a:r>
            <a:endParaRPr lang="ru-RU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Надпись 23"/>
          <p:cNvSpPr txBox="1"/>
          <p:nvPr/>
        </p:nvSpPr>
        <p:spPr>
          <a:xfrm>
            <a:off x="5159530" y="4360162"/>
            <a:ext cx="4799814" cy="420002"/>
          </a:xfrm>
          <a:prstGeom prst="rect">
            <a:avLst/>
          </a:prstGeom>
          <a:solidFill>
            <a:schemeClr val="accent1">
              <a:lumMod val="40000"/>
              <a:lumOff val="60000"/>
              <a:alpha val="0"/>
            </a:schemeClr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1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Плоскость управления МСО</a:t>
            </a:r>
            <a:endParaRPr lang="ru-RU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Надпись 63"/>
          <p:cNvSpPr txBox="1"/>
          <p:nvPr/>
        </p:nvSpPr>
        <p:spPr>
          <a:xfrm>
            <a:off x="3059455" y="1929161"/>
            <a:ext cx="7393357" cy="556205"/>
          </a:xfrm>
          <a:prstGeom prst="rect">
            <a:avLst/>
          </a:prstGeom>
          <a:solidFill>
            <a:schemeClr val="accent1">
              <a:lumMod val="20000"/>
              <a:lumOff val="80000"/>
              <a:alpha val="0"/>
            </a:schemeClr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Образовательный и инфраструктурный дизайн как механизм формирования современного образовательного уклада</a:t>
            </a:r>
            <a:r>
              <a:rPr lang="ru-RU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</a:p>
        </p:txBody>
      </p:sp>
      <p:sp>
        <p:nvSpPr>
          <p:cNvPr id="15" name="Надпись 19"/>
          <p:cNvSpPr txBox="1"/>
          <p:nvPr/>
        </p:nvSpPr>
        <p:spPr>
          <a:xfrm>
            <a:off x="5178156" y="2475860"/>
            <a:ext cx="3556666" cy="538630"/>
          </a:xfrm>
          <a:prstGeom prst="rect">
            <a:avLst/>
          </a:prstGeom>
          <a:solidFill>
            <a:schemeClr val="accent1">
              <a:lumMod val="20000"/>
              <a:lumOff val="80000"/>
              <a:alpha val="0"/>
            </a:schemeClr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Профессиональное развитие педагогических и управленческих кадров»</a:t>
            </a:r>
          </a:p>
        </p:txBody>
      </p:sp>
      <p:grpSp>
        <p:nvGrpSpPr>
          <p:cNvPr id="201" name="Группа 200"/>
          <p:cNvGrpSpPr/>
          <p:nvPr/>
        </p:nvGrpSpPr>
        <p:grpSpPr>
          <a:xfrm>
            <a:off x="2343450" y="4208310"/>
            <a:ext cx="3842313" cy="1962808"/>
            <a:chOff x="2343450" y="4208310"/>
            <a:chExt cx="3842313" cy="1962808"/>
          </a:xfrm>
        </p:grpSpPr>
        <p:sp>
          <p:nvSpPr>
            <p:cNvPr id="13" name="Надпись 64"/>
            <p:cNvSpPr txBox="1"/>
            <p:nvPr/>
          </p:nvSpPr>
          <p:spPr>
            <a:xfrm>
              <a:off x="2682125" y="4467961"/>
              <a:ext cx="2095624" cy="130360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lnSpc>
                  <a:spcPct val="107000"/>
                </a:lnSpc>
                <a:spcAft>
                  <a:spcPts val="800"/>
                </a:spcAft>
              </a:pPr>
              <a:r>
                <a:rPr lang="ru-RU" sz="160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«Управление развитием образования средствами мониторинга»</a:t>
              </a:r>
              <a:endParaRPr lang="ru-RU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Стрелка вверх 18"/>
            <p:cNvSpPr/>
            <p:nvPr/>
          </p:nvSpPr>
          <p:spPr>
            <a:xfrm rot="2065201">
              <a:off x="2343450" y="4208310"/>
              <a:ext cx="3842313" cy="1962808"/>
            </a:xfrm>
            <a:prstGeom prst="upArrow">
              <a:avLst>
                <a:gd name="adj1" fmla="val 50000"/>
                <a:gd name="adj2" fmla="val 69618"/>
              </a:avLst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</p:grpSp>
      <p:sp>
        <p:nvSpPr>
          <p:cNvPr id="28" name="Овал 27"/>
          <p:cNvSpPr/>
          <p:nvPr/>
        </p:nvSpPr>
        <p:spPr>
          <a:xfrm>
            <a:off x="1004684" y="1538047"/>
            <a:ext cx="510744" cy="1163982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1004684" y="2233073"/>
            <a:ext cx="510744" cy="1163982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grpSp>
        <p:nvGrpSpPr>
          <p:cNvPr id="33" name="Группа 32"/>
          <p:cNvGrpSpPr/>
          <p:nvPr/>
        </p:nvGrpSpPr>
        <p:grpSpPr>
          <a:xfrm>
            <a:off x="616017" y="912523"/>
            <a:ext cx="9381956" cy="4082625"/>
            <a:chOff x="0" y="0"/>
            <a:chExt cx="3710925" cy="2498651"/>
          </a:xfrm>
        </p:grpSpPr>
        <p:cxnSp>
          <p:nvCxnSpPr>
            <p:cNvPr id="41" name="Прямая соединительная линия 40"/>
            <p:cNvCxnSpPr/>
            <p:nvPr/>
          </p:nvCxnSpPr>
          <p:spPr>
            <a:xfrm>
              <a:off x="489098" y="0"/>
              <a:ext cx="10160" cy="2051685"/>
            </a:xfrm>
            <a:prstGeom prst="lin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42" name="Прямая соединительная линия 41"/>
            <p:cNvCxnSpPr/>
            <p:nvPr/>
          </p:nvCxnSpPr>
          <p:spPr>
            <a:xfrm flipH="1">
              <a:off x="499730" y="2052083"/>
              <a:ext cx="321119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43" name="Прямая соединительная линия 42"/>
            <p:cNvCxnSpPr/>
            <p:nvPr/>
          </p:nvCxnSpPr>
          <p:spPr>
            <a:xfrm flipV="1">
              <a:off x="0" y="2041451"/>
              <a:ext cx="509270" cy="457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35" name="Стрелка вправо 34"/>
          <p:cNvSpPr/>
          <p:nvPr/>
        </p:nvSpPr>
        <p:spPr>
          <a:xfrm>
            <a:off x="2309534" y="1590065"/>
            <a:ext cx="9327410" cy="2466249"/>
          </a:xfrm>
          <a:prstGeom prst="rightArrow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36" name="Стрелка вправо 35"/>
          <p:cNvSpPr/>
          <p:nvPr/>
        </p:nvSpPr>
        <p:spPr>
          <a:xfrm>
            <a:off x="2309534" y="895149"/>
            <a:ext cx="9327410" cy="2466249"/>
          </a:xfrm>
          <a:prstGeom prst="rightArrow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2255983" y="1485921"/>
            <a:ext cx="509763" cy="198082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grpSp>
        <p:nvGrpSpPr>
          <p:cNvPr id="21" name="Группа 20"/>
          <p:cNvGrpSpPr/>
          <p:nvPr/>
        </p:nvGrpSpPr>
        <p:grpSpPr>
          <a:xfrm>
            <a:off x="2497945" y="1520830"/>
            <a:ext cx="589260" cy="1900405"/>
            <a:chOff x="0" y="0"/>
            <a:chExt cx="233045" cy="1162699"/>
          </a:xfrm>
        </p:grpSpPr>
        <p:sp>
          <p:nvSpPr>
            <p:cNvPr id="26" name="Дуга 25"/>
            <p:cNvSpPr/>
            <p:nvPr/>
          </p:nvSpPr>
          <p:spPr>
            <a:xfrm rot="16200000">
              <a:off x="-257492" y="257492"/>
              <a:ext cx="748030" cy="233045"/>
            </a:xfrm>
            <a:prstGeom prst="arc">
              <a:avLst>
                <a:gd name="adj1" fmla="val 10671348"/>
                <a:gd name="adj2" fmla="val 0"/>
              </a:avLst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27" name="Дуга 26"/>
            <p:cNvSpPr/>
            <p:nvPr/>
          </p:nvSpPr>
          <p:spPr>
            <a:xfrm rot="16200000">
              <a:off x="-257492" y="672161"/>
              <a:ext cx="748030" cy="233045"/>
            </a:xfrm>
            <a:prstGeom prst="arc">
              <a:avLst>
                <a:gd name="adj1" fmla="val 10671348"/>
                <a:gd name="adj2" fmla="val 0"/>
              </a:avLst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</p:grpSp>
      <p:grpSp>
        <p:nvGrpSpPr>
          <p:cNvPr id="203" name="Группа 202"/>
          <p:cNvGrpSpPr/>
          <p:nvPr/>
        </p:nvGrpSpPr>
        <p:grpSpPr>
          <a:xfrm>
            <a:off x="3214212" y="1519112"/>
            <a:ext cx="1938380" cy="4554429"/>
            <a:chOff x="3214212" y="1519112"/>
            <a:chExt cx="1938380" cy="4554429"/>
          </a:xfrm>
        </p:grpSpPr>
        <p:sp>
          <p:nvSpPr>
            <p:cNvPr id="37" name="Овал 36"/>
            <p:cNvSpPr/>
            <p:nvPr/>
          </p:nvSpPr>
          <p:spPr>
            <a:xfrm>
              <a:off x="4642073" y="1537946"/>
              <a:ext cx="510519" cy="119777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38" name="Овал 37"/>
            <p:cNvSpPr/>
            <p:nvPr/>
          </p:nvSpPr>
          <p:spPr>
            <a:xfrm>
              <a:off x="4615193" y="2232861"/>
              <a:ext cx="510519" cy="119777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39" name="Овал 38"/>
            <p:cNvSpPr/>
            <p:nvPr/>
          </p:nvSpPr>
          <p:spPr>
            <a:xfrm>
              <a:off x="3214212" y="1519112"/>
              <a:ext cx="510519" cy="121667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40" name="Овал 39"/>
            <p:cNvSpPr/>
            <p:nvPr/>
          </p:nvSpPr>
          <p:spPr>
            <a:xfrm>
              <a:off x="3781947" y="2199068"/>
              <a:ext cx="510744" cy="123156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cxnSp>
          <p:nvCxnSpPr>
            <p:cNvPr id="22" name="Прямая соединительная линия 21"/>
            <p:cNvCxnSpPr/>
            <p:nvPr/>
          </p:nvCxnSpPr>
          <p:spPr>
            <a:xfrm>
              <a:off x="3454511" y="2720050"/>
              <a:ext cx="63989" cy="2275098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>
              <a:off x="4877072" y="3411236"/>
              <a:ext cx="64682" cy="2036478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>
              <a:off x="4032037" y="3428616"/>
              <a:ext cx="10933" cy="2644925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2" name="Группа 201"/>
          <p:cNvGrpSpPr/>
          <p:nvPr/>
        </p:nvGrpSpPr>
        <p:grpSpPr>
          <a:xfrm>
            <a:off x="3226254" y="4995148"/>
            <a:ext cx="1704587" cy="1306258"/>
            <a:chOff x="3226254" y="4995148"/>
            <a:chExt cx="1704587" cy="1306258"/>
          </a:xfrm>
        </p:grpSpPr>
        <p:cxnSp>
          <p:nvCxnSpPr>
            <p:cNvPr id="23" name="Прямая соединительная линия 22"/>
            <p:cNvCxnSpPr/>
            <p:nvPr/>
          </p:nvCxnSpPr>
          <p:spPr>
            <a:xfrm flipH="1">
              <a:off x="3226254" y="4995148"/>
              <a:ext cx="292247" cy="455293"/>
            </a:xfrm>
            <a:prstGeom prst="line">
              <a:avLst/>
            </a:prstGeom>
            <a:ln w="63500" cmpd="tri">
              <a:solidFill>
                <a:schemeClr val="tx1"/>
              </a:solidFill>
              <a:prstDash val="solid"/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Прямая соединительная линия 152"/>
            <p:cNvCxnSpPr/>
            <p:nvPr/>
          </p:nvCxnSpPr>
          <p:spPr>
            <a:xfrm flipH="1">
              <a:off x="4379314" y="5447714"/>
              <a:ext cx="551527" cy="853692"/>
            </a:xfrm>
            <a:prstGeom prst="line">
              <a:avLst/>
            </a:prstGeom>
            <a:ln w="63500" cmpd="tri">
              <a:solidFill>
                <a:schemeClr val="tx1"/>
              </a:solidFill>
              <a:prstDash val="solid"/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Прямая соединительная линия 191"/>
            <p:cNvCxnSpPr/>
            <p:nvPr/>
          </p:nvCxnSpPr>
          <p:spPr>
            <a:xfrm flipH="1">
              <a:off x="3993168" y="5808839"/>
              <a:ext cx="167768" cy="261890"/>
            </a:xfrm>
            <a:prstGeom prst="line">
              <a:avLst/>
            </a:prstGeom>
            <a:ln w="63500" cmpd="tri">
              <a:solidFill>
                <a:schemeClr val="tx1"/>
              </a:solidFill>
              <a:prstDash val="solid"/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Надпись 24"/>
          <p:cNvSpPr txBox="1"/>
          <p:nvPr/>
        </p:nvSpPr>
        <p:spPr>
          <a:xfrm>
            <a:off x="4786729" y="910149"/>
            <a:ext cx="4799814" cy="420002"/>
          </a:xfrm>
          <a:prstGeom prst="rect">
            <a:avLst/>
          </a:prstGeom>
          <a:solidFill>
            <a:schemeClr val="accent1">
              <a:lumMod val="20000"/>
              <a:lumOff val="80000"/>
              <a:alpha val="0"/>
            </a:schemeClr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100" i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Плоскость изменений МСО</a:t>
            </a:r>
            <a:endParaRPr lang="ru-RU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4" name="Равнобедренный треугольник 43"/>
          <p:cNvSpPr/>
          <p:nvPr/>
        </p:nvSpPr>
        <p:spPr>
          <a:xfrm>
            <a:off x="2580904" y="1610747"/>
            <a:ext cx="344715" cy="288601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Равнобедренный треугольник 44"/>
          <p:cNvSpPr/>
          <p:nvPr/>
        </p:nvSpPr>
        <p:spPr>
          <a:xfrm>
            <a:off x="2766642" y="2894578"/>
            <a:ext cx="344715" cy="288601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Равнобедренный треугольник 47"/>
          <p:cNvSpPr/>
          <p:nvPr/>
        </p:nvSpPr>
        <p:spPr>
          <a:xfrm>
            <a:off x="1109455" y="2296724"/>
            <a:ext cx="288948" cy="238346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Равнобедренный треугольник 48"/>
          <p:cNvSpPr/>
          <p:nvPr/>
        </p:nvSpPr>
        <p:spPr>
          <a:xfrm>
            <a:off x="1094959" y="2872026"/>
            <a:ext cx="288948" cy="238346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Равнобедренный треугольник 49"/>
          <p:cNvSpPr/>
          <p:nvPr/>
        </p:nvSpPr>
        <p:spPr>
          <a:xfrm>
            <a:off x="1099830" y="1765430"/>
            <a:ext cx="288948" cy="238346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Равнобедренный треугольник 50"/>
          <p:cNvSpPr/>
          <p:nvPr/>
        </p:nvSpPr>
        <p:spPr>
          <a:xfrm>
            <a:off x="2941728" y="1610747"/>
            <a:ext cx="344715" cy="288601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авнобедренный треугольник 51"/>
          <p:cNvSpPr/>
          <p:nvPr/>
        </p:nvSpPr>
        <p:spPr>
          <a:xfrm>
            <a:off x="3298052" y="1610747"/>
            <a:ext cx="344715" cy="288601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Равнобедренный треугольник 92"/>
          <p:cNvSpPr/>
          <p:nvPr/>
        </p:nvSpPr>
        <p:spPr>
          <a:xfrm>
            <a:off x="3639954" y="1610367"/>
            <a:ext cx="344715" cy="288601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Равнобедренный треугольник 93"/>
          <p:cNvSpPr/>
          <p:nvPr/>
        </p:nvSpPr>
        <p:spPr>
          <a:xfrm>
            <a:off x="4000778" y="1610367"/>
            <a:ext cx="344715" cy="288601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Равнобедренный треугольник 94"/>
          <p:cNvSpPr/>
          <p:nvPr/>
        </p:nvSpPr>
        <p:spPr>
          <a:xfrm>
            <a:off x="4357102" y="1610367"/>
            <a:ext cx="344715" cy="288601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Равнобедренный треугольник 95"/>
          <p:cNvSpPr/>
          <p:nvPr/>
        </p:nvSpPr>
        <p:spPr>
          <a:xfrm>
            <a:off x="4702492" y="1610367"/>
            <a:ext cx="344715" cy="288601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Равнобедренный треугольник 96"/>
          <p:cNvSpPr/>
          <p:nvPr/>
        </p:nvSpPr>
        <p:spPr>
          <a:xfrm>
            <a:off x="5063316" y="1610367"/>
            <a:ext cx="344715" cy="288601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Равнобедренный треугольник 97"/>
          <p:cNvSpPr/>
          <p:nvPr/>
        </p:nvSpPr>
        <p:spPr>
          <a:xfrm>
            <a:off x="5419640" y="1610367"/>
            <a:ext cx="344715" cy="288601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Равнобедренный треугольник 98"/>
          <p:cNvSpPr/>
          <p:nvPr/>
        </p:nvSpPr>
        <p:spPr>
          <a:xfrm>
            <a:off x="5771985" y="1602214"/>
            <a:ext cx="344715" cy="288601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Равнобедренный треугольник 99"/>
          <p:cNvSpPr/>
          <p:nvPr/>
        </p:nvSpPr>
        <p:spPr>
          <a:xfrm>
            <a:off x="6132809" y="1602214"/>
            <a:ext cx="344715" cy="288601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Равнобедренный треугольник 100"/>
          <p:cNvSpPr/>
          <p:nvPr/>
        </p:nvSpPr>
        <p:spPr>
          <a:xfrm>
            <a:off x="6489133" y="1602214"/>
            <a:ext cx="344715" cy="288601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4" name="Равнобедренный треугольник 193"/>
          <p:cNvSpPr/>
          <p:nvPr/>
        </p:nvSpPr>
        <p:spPr>
          <a:xfrm>
            <a:off x="3123464" y="2894578"/>
            <a:ext cx="344715" cy="288601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5" name="Равнобедренный треугольник 194"/>
          <p:cNvSpPr/>
          <p:nvPr/>
        </p:nvSpPr>
        <p:spPr>
          <a:xfrm>
            <a:off x="3476062" y="2894578"/>
            <a:ext cx="344715" cy="288601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6" name="Равнобедренный треугольник 195"/>
          <p:cNvSpPr/>
          <p:nvPr/>
        </p:nvSpPr>
        <p:spPr>
          <a:xfrm>
            <a:off x="3832884" y="2894578"/>
            <a:ext cx="344715" cy="288601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7" name="Равнобедренный треугольник 196"/>
          <p:cNvSpPr/>
          <p:nvPr/>
        </p:nvSpPr>
        <p:spPr>
          <a:xfrm>
            <a:off x="4708976" y="2262457"/>
            <a:ext cx="344715" cy="288601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940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5" grpId="0" animBg="1"/>
      <p:bldP spid="28" grpId="0" animBg="1"/>
      <p:bldP spid="29" grpId="0" animBg="1"/>
      <p:bldP spid="44" grpId="0" animBg="1"/>
      <p:bldP spid="45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94" grpId="0" animBg="1"/>
      <p:bldP spid="195" grpId="0" animBg="1"/>
      <p:bldP spid="196" grpId="0" animBg="1"/>
      <p:bldP spid="197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711</TotalTime>
  <Words>773</Words>
  <Application>Microsoft Office PowerPoint</Application>
  <PresentationFormat>Широкоэкранный</PresentationFormat>
  <Paragraphs>137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Тема Office</vt:lpstr>
      <vt:lpstr>Проектное управление развитием МСО г. Красноярска</vt:lpstr>
      <vt:lpstr>Проектное управление развитием МСО г. Красноярска</vt:lpstr>
      <vt:lpstr>Проектное управление развитием МСО г. Красноярска</vt:lpstr>
      <vt:lpstr>Проектное управление развитием МСО г. Красноярска</vt:lpstr>
      <vt:lpstr>Проектное управление развитием МСО г. Красноярска</vt:lpstr>
      <vt:lpstr>Проектное управление развитием МСО г. Красноярска</vt:lpstr>
      <vt:lpstr>Проектное управление развитием МСО г. Красноярска</vt:lpstr>
      <vt:lpstr>Проектное управление развитием МСО г. Красноярска</vt:lpstr>
      <vt:lpstr>Проектное управление развитием МСО г. Красноярска</vt:lpstr>
      <vt:lpstr>Проектное управление развитием МСО г. Красноярска</vt:lpstr>
      <vt:lpstr>Проектное управление развитием МСО г. Красноярска</vt:lpstr>
      <vt:lpstr>Проектное управление развитием МСО г. Красноярска</vt:lpstr>
      <vt:lpstr>Проектное управление развитием МСО г. Красноярска</vt:lpstr>
      <vt:lpstr>Проектное управление развитием МСО г. Красноярска</vt:lpstr>
      <vt:lpstr>Проектное управление развитием МСО г. Красноярска</vt:lpstr>
      <vt:lpstr>Проектное управление развитием МСО г. Красноярска</vt:lpstr>
      <vt:lpstr>Управление проектами / Проектное управление</vt:lpstr>
      <vt:lpstr>Проектное управление развитием МСО г. Красноярска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Проектное управление развитием МСО г.Красноярска</dc:title>
  <dc:creator>kab302_teacher</dc:creator>
  <cp:lastModifiedBy>Александр Горностаев</cp:lastModifiedBy>
  <cp:revision>62</cp:revision>
  <dcterms:created xsi:type="dcterms:W3CDTF">2017-01-31T09:46:57Z</dcterms:created>
  <dcterms:modified xsi:type="dcterms:W3CDTF">2017-02-01T17:33:55Z</dcterms:modified>
</cp:coreProperties>
</file>